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3"/>
  </p:notesMasterIdLst>
  <p:sldIdLst>
    <p:sldId id="256" r:id="rId2"/>
    <p:sldId id="278" r:id="rId3"/>
    <p:sldId id="277" r:id="rId4"/>
    <p:sldId id="276" r:id="rId5"/>
    <p:sldId id="257" r:id="rId6"/>
    <p:sldId id="275" r:id="rId7"/>
    <p:sldId id="258" r:id="rId8"/>
    <p:sldId id="259" r:id="rId9"/>
    <p:sldId id="263" r:id="rId10"/>
    <p:sldId id="261" r:id="rId11"/>
    <p:sldId id="262" r:id="rId12"/>
    <p:sldId id="260" r:id="rId13"/>
    <p:sldId id="271" r:id="rId14"/>
    <p:sldId id="269" r:id="rId15"/>
    <p:sldId id="265" r:id="rId16"/>
    <p:sldId id="268" r:id="rId17"/>
    <p:sldId id="267" r:id="rId18"/>
    <p:sldId id="266"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82" autoAdjust="0"/>
    <p:restoredTop sz="94660"/>
  </p:normalViewPr>
  <p:slideViewPr>
    <p:cSldViewPr snapToGrid="0">
      <p:cViewPr>
        <p:scale>
          <a:sx n="82" d="100"/>
          <a:sy n="82" d="100"/>
        </p:scale>
        <p:origin x="533"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BB9AD-9E3E-4624-A81F-1184E4EE7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he-IL"/>
        </a:p>
      </dgm:t>
    </dgm:pt>
    <dgm:pt modelId="{40968D55-18AC-4521-8B22-5F1C8A505C30}">
      <dgm:prSet phldrT="[טקסט]" custT="1"/>
      <dgm:spPr>
        <a:solidFill>
          <a:schemeClr val="accent6">
            <a:lumMod val="40000"/>
            <a:lumOff val="60000"/>
          </a:schemeClr>
        </a:solidFill>
      </dgm:spPr>
      <dgm:t>
        <a:bodyPr/>
        <a:lstStyle/>
        <a:p>
          <a:pPr algn="just" rtl="1"/>
          <a:r>
            <a:rPr lang="he-IL" sz="3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שרה </a:t>
          </a:r>
          <a:r>
            <a:rPr lang="he-IL" sz="3600" kern="12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שנירר</a:t>
          </a:r>
          <a:r>
            <a:rPr lang="he-IL" sz="3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הייתה דמות מרכזית ופורצת דרך בחינוך היהודי, </a:t>
          </a:r>
          <a:r>
            <a:rPr lang="he-IL" sz="3600" kern="12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ובפרט</a:t>
          </a:r>
          <a:r>
            <a:rPr lang="he-IL" sz="3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בחינוך בנות ישראל.</a:t>
          </a:r>
        </a:p>
        <a:p>
          <a:pPr algn="just" rtl="1"/>
          <a:r>
            <a:rPr lang="he-IL" sz="3600" b="1"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הקמת מוסדות חינוך לבנות</a:t>
          </a:r>
          <a:r>
            <a:rPr lang="he-IL" sz="3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עד לפני כמאה שנה, ברוב קהילות ישראל לא היו באופן כללי מוסדות חינוך פורמליים לבנות. חינוך הבנות עבר מדור לדור מאם </a:t>
          </a:r>
          <a:r>
            <a:rPr lang="he-IL" sz="44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לבתה</a:t>
          </a:r>
          <a:r>
            <a:rPr lang="he-IL" sz="3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עקב היעדר מוסדות כאלה, לא היו קיימים דברים מפורשים בחז"ל ובראשונים לגבי אופן ארגון מערכת החינוך לבנות. שרה </a:t>
          </a:r>
          <a:r>
            <a:rPr lang="he-IL" sz="3600" kern="12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שנירר</a:t>
          </a:r>
          <a:r>
            <a:rPr lang="he-IL" sz="3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מתוך הכרה בצורך זה, הקימה את תנועת "בית יעקב", רשת מוסדות חינוך לבנות.</a:t>
          </a:r>
        </a:p>
      </dgm:t>
    </dgm:pt>
    <dgm:pt modelId="{1C661958-7C2C-4E2B-B37D-4B2EF53C7E9D}" type="parTrans" cxnId="{1AEDE326-EF44-424E-88DC-6B146BB07D56}">
      <dgm:prSet/>
      <dgm:spPr/>
      <dgm:t>
        <a:bodyPr/>
        <a:lstStyle/>
        <a:p>
          <a:pPr rtl="1"/>
          <a:endParaRPr lang="he-IL"/>
        </a:p>
      </dgm:t>
    </dgm:pt>
    <dgm:pt modelId="{BF518085-610F-4930-8FC8-E2C1EDC40031}" type="sibTrans" cxnId="{1AEDE326-EF44-424E-88DC-6B146BB07D56}">
      <dgm:prSet/>
      <dgm:spPr/>
      <dgm:t>
        <a:bodyPr/>
        <a:lstStyle/>
        <a:p>
          <a:pPr rtl="1"/>
          <a:endParaRPr lang="he-IL"/>
        </a:p>
      </dgm:t>
    </dgm:pt>
    <dgm:pt modelId="{C09227BE-EB41-4CEF-89F3-DB49561F9471}" type="pres">
      <dgm:prSet presAssocID="{FBABB9AD-9E3E-4624-A81F-1184E4EE7351}" presName="diagram" presStyleCnt="0">
        <dgm:presLayoutVars>
          <dgm:dir/>
          <dgm:resizeHandles val="exact"/>
        </dgm:presLayoutVars>
      </dgm:prSet>
      <dgm:spPr/>
    </dgm:pt>
    <dgm:pt modelId="{CBAC2171-4BE9-4127-A126-94460FD92C6C}" type="pres">
      <dgm:prSet presAssocID="{40968D55-18AC-4521-8B22-5F1C8A505C30}" presName="node" presStyleLbl="node1" presStyleIdx="0" presStyleCnt="1" custScaleX="136533">
        <dgm:presLayoutVars>
          <dgm:bulletEnabled val="1"/>
        </dgm:presLayoutVars>
      </dgm:prSet>
      <dgm:spPr/>
    </dgm:pt>
  </dgm:ptLst>
  <dgm:cxnLst>
    <dgm:cxn modelId="{1AEDE326-EF44-424E-88DC-6B146BB07D56}" srcId="{FBABB9AD-9E3E-4624-A81F-1184E4EE7351}" destId="{40968D55-18AC-4521-8B22-5F1C8A505C30}" srcOrd="0" destOrd="0" parTransId="{1C661958-7C2C-4E2B-B37D-4B2EF53C7E9D}" sibTransId="{BF518085-610F-4930-8FC8-E2C1EDC40031}"/>
    <dgm:cxn modelId="{263CD0BB-E296-4871-A8F6-0E24B4826D1C}" type="presOf" srcId="{40968D55-18AC-4521-8B22-5F1C8A505C30}" destId="{CBAC2171-4BE9-4127-A126-94460FD92C6C}" srcOrd="0" destOrd="0" presId="urn:microsoft.com/office/officeart/2005/8/layout/default"/>
    <dgm:cxn modelId="{6FB99DCD-CC0F-4F4F-BCD0-44201C4DBAA4}" type="presOf" srcId="{FBABB9AD-9E3E-4624-A81F-1184E4EE7351}" destId="{C09227BE-EB41-4CEF-89F3-DB49561F9471}" srcOrd="0" destOrd="0" presId="urn:microsoft.com/office/officeart/2005/8/layout/default"/>
    <dgm:cxn modelId="{3C0468B6-352D-44CF-A46A-7F5C3E477CEE}" type="presParOf" srcId="{C09227BE-EB41-4CEF-89F3-DB49561F9471}" destId="{CBAC2171-4BE9-4127-A126-94460FD92C6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ABB9AD-9E3E-4624-A81F-1184E4EE7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he-IL"/>
        </a:p>
      </dgm:t>
    </dgm:pt>
    <dgm:pt modelId="{5E8D9D57-FE36-433D-BE62-719AEDA78846}">
      <dgm:prSet phldrT="[טקסט]" custT="1"/>
      <dgm:spPr>
        <a:solidFill>
          <a:schemeClr val="accent6">
            <a:lumMod val="20000"/>
            <a:lumOff val="80000"/>
          </a:schemeClr>
        </a:solidFill>
      </dgm:spPr>
      <dgm:t>
        <a:bodyPr/>
        <a:lstStyle/>
        <a:p>
          <a:pPr rtl="1">
            <a:buNone/>
          </a:pPr>
          <a:r>
            <a:rPr lang="he-IL" sz="2400" b="0" i="0" kern="1200" dirty="0">
              <a:solidFill>
                <a:schemeClr val="tx1"/>
              </a:solidFill>
              <a:latin typeface="Segoe UI Light" panose="020B0502040204020203" pitchFamily="34" charset="0"/>
              <a:cs typeface="Segoe UI Light" panose="020B0502040204020203" pitchFamily="34" charset="0"/>
            </a:rPr>
            <a:t>שרה </a:t>
          </a:r>
          <a:r>
            <a:rPr lang="he-IL" sz="2400" b="0" i="0" kern="1200" dirty="0" err="1">
              <a:solidFill>
                <a:schemeClr val="tx1"/>
              </a:solidFill>
              <a:latin typeface="Segoe UI Light" panose="020B0502040204020203" pitchFamily="34" charset="0"/>
              <a:cs typeface="Segoe UI Light" panose="020B0502040204020203" pitchFamily="34" charset="0"/>
            </a:rPr>
            <a:t>שנירר</a:t>
          </a:r>
          <a:r>
            <a:rPr lang="he-IL" sz="2400" b="0" i="0" kern="1200" dirty="0">
              <a:solidFill>
                <a:schemeClr val="tx1"/>
              </a:solidFill>
              <a:latin typeface="Segoe UI Light" panose="020B0502040204020203" pitchFamily="34" charset="0"/>
              <a:cs typeface="Segoe UI Light" panose="020B0502040204020203" pitchFamily="34" charset="0"/>
            </a:rPr>
            <a:t> לא לימדה בבתי ספר למורות או במוסדות דומים כללי הוראה פורמליים. במקום זאת, היא פתחה ספרי תנ"ך והחלה ללמד מתוך מסירות ליבה לשמיים. בכישרונה הטוב שניתן לה מהבורא היא נהגה להתפלל רבות עם </a:t>
          </a:r>
          <a:r>
            <a:rPr lang="he-IL" sz="3600" kern="1200" dirty="0">
              <a:solidFill>
                <a:schemeClr val="tx1"/>
              </a:solidFill>
              <a:latin typeface="Segoe UI Light" panose="020B0502040204020203" pitchFamily="34" charset="0"/>
              <a:ea typeface="+mn-ea"/>
              <a:cs typeface="Segoe UI Light" panose="020B0502040204020203" pitchFamily="34" charset="0"/>
            </a:rPr>
            <a:t>תלמידותיה</a:t>
          </a:r>
          <a:r>
            <a:rPr lang="he-IL" sz="2400" b="0" i="0" kern="1200" dirty="0">
              <a:solidFill>
                <a:schemeClr val="tx1"/>
              </a:solidFill>
              <a:latin typeface="Segoe UI Light" panose="020B0502040204020203" pitchFamily="34" charset="0"/>
              <a:cs typeface="Segoe UI Light" panose="020B0502040204020203" pitchFamily="34" charset="0"/>
            </a:rPr>
            <a:t>, לעיתים בבתי כנסת (כמו בבית הכנסת של </a:t>
          </a:r>
          <a:r>
            <a:rPr lang="he-IL" sz="2400" b="0" i="0" kern="1200" dirty="0" err="1">
              <a:solidFill>
                <a:schemeClr val="tx1"/>
              </a:solidFill>
              <a:latin typeface="Segoe UI Light" panose="020B0502040204020203" pitchFamily="34" charset="0"/>
              <a:cs typeface="Segoe UI Light" panose="020B0502040204020203" pitchFamily="34" charset="0"/>
            </a:rPr>
            <a:t>הרמ"א</a:t>
          </a:r>
          <a:r>
            <a:rPr lang="he-IL" sz="2400" b="0" i="0" kern="1200" dirty="0">
              <a:solidFill>
                <a:schemeClr val="tx1"/>
              </a:solidFill>
              <a:latin typeface="Segoe UI Light" panose="020B0502040204020203" pitchFamily="34" charset="0"/>
              <a:cs typeface="Segoe UI Light" panose="020B0502040204020203" pitchFamily="34" charset="0"/>
            </a:rPr>
            <a:t> </a:t>
          </a:r>
          <a:r>
            <a:rPr lang="he-IL" sz="2400" b="0" i="0" kern="1200" dirty="0" err="1">
              <a:solidFill>
                <a:schemeClr val="tx1"/>
              </a:solidFill>
              <a:latin typeface="Segoe UI Light" panose="020B0502040204020203" pitchFamily="34" charset="0"/>
              <a:cs typeface="Segoe UI Light" panose="020B0502040204020203" pitchFamily="34" charset="0"/>
            </a:rPr>
            <a:t>בקרקוב</a:t>
          </a:r>
          <a:r>
            <a:rPr lang="he-IL" sz="2400" b="0" i="0" kern="1200" dirty="0">
              <a:solidFill>
                <a:schemeClr val="tx1"/>
              </a:solidFill>
              <a:latin typeface="Segoe UI Light" panose="020B0502040204020203" pitchFamily="34" charset="0"/>
              <a:cs typeface="Segoe UI Light" panose="020B0502040204020203" pitchFamily="34" charset="0"/>
            </a:rPr>
            <a:t>) ולעיתים ביחידות, ונהגה לשפוך את נפשה בתפילה באופן שהותיר רושם עצום ומתמשך עליהן. היא הייתה רגילה לומר כי "</a:t>
          </a:r>
          <a:r>
            <a:rPr lang="he-IL" sz="2400" b="1" i="0" kern="1200" dirty="0">
              <a:solidFill>
                <a:schemeClr val="tx1"/>
              </a:solidFill>
              <a:latin typeface="Segoe UI Light" panose="020B0502040204020203" pitchFamily="34" charset="0"/>
              <a:cs typeface="Segoe UI Light" panose="020B0502040204020203" pitchFamily="34" charset="0"/>
            </a:rPr>
            <a:t>עשר דמעות בתפילה של תלמידה שוקלות אצלה הרבה יותר מעשרת אלפים פעמים ציונים מאה בבחינות</a:t>
          </a:r>
          <a:r>
            <a:rPr lang="he-IL" sz="2400" b="0" i="0" kern="1200" dirty="0">
              <a:solidFill>
                <a:schemeClr val="tx1"/>
              </a:solidFill>
              <a:latin typeface="Segoe UI Light" panose="020B0502040204020203" pitchFamily="34" charset="0"/>
              <a:cs typeface="Segoe UI Light" panose="020B0502040204020203" pitchFamily="34" charset="0"/>
            </a:rPr>
            <a:t>". היא הראתה שמחה עצומה על מעשה של תלמידה שסירבה לאכול אוכל בכשרות פחותה מזו שהתרגלה אליה בבית יעקב, וראתה בכך מעשה השקול להקמת בית ספר של אלף תלמידות.</a:t>
          </a:r>
          <a:endParaRPr lang="he-IL" sz="2000" kern="1200" dirty="0"/>
        </a:p>
      </dgm:t>
    </dgm:pt>
    <dgm:pt modelId="{549CD456-128D-4765-B523-AC943F0C6F37}" type="parTrans" cxnId="{77382083-932F-428A-965C-32DF3A6C2F94}">
      <dgm:prSet/>
      <dgm:spPr/>
      <dgm:t>
        <a:bodyPr/>
        <a:lstStyle/>
        <a:p>
          <a:pPr rtl="1"/>
          <a:endParaRPr lang="he-IL"/>
        </a:p>
      </dgm:t>
    </dgm:pt>
    <dgm:pt modelId="{462263DD-0883-49F5-A1BC-6AE147B4BE04}" type="sibTrans" cxnId="{77382083-932F-428A-965C-32DF3A6C2F94}">
      <dgm:prSet/>
      <dgm:spPr/>
      <dgm:t>
        <a:bodyPr/>
        <a:lstStyle/>
        <a:p>
          <a:pPr rtl="1"/>
          <a:endParaRPr lang="he-IL"/>
        </a:p>
      </dgm:t>
    </dgm:pt>
    <dgm:pt modelId="{C09227BE-EB41-4CEF-89F3-DB49561F9471}" type="pres">
      <dgm:prSet presAssocID="{FBABB9AD-9E3E-4624-A81F-1184E4EE7351}" presName="diagram" presStyleCnt="0">
        <dgm:presLayoutVars>
          <dgm:dir/>
          <dgm:resizeHandles val="exact"/>
        </dgm:presLayoutVars>
      </dgm:prSet>
      <dgm:spPr/>
    </dgm:pt>
    <dgm:pt modelId="{DE7F0E8F-0BF7-4195-BC3E-4DEDC4791BD6}" type="pres">
      <dgm:prSet presAssocID="{5E8D9D57-FE36-433D-BE62-719AEDA78846}" presName="node" presStyleLbl="node1" presStyleIdx="0" presStyleCnt="1" custScaleX="136533" custLinFactNeighborX="0" custLinFactNeighborY="2020">
        <dgm:presLayoutVars>
          <dgm:bulletEnabled val="1"/>
        </dgm:presLayoutVars>
      </dgm:prSet>
      <dgm:spPr/>
    </dgm:pt>
  </dgm:ptLst>
  <dgm:cxnLst>
    <dgm:cxn modelId="{3950862D-FA09-4887-BC8D-845FBEFB647B}" type="presOf" srcId="{5E8D9D57-FE36-433D-BE62-719AEDA78846}" destId="{DE7F0E8F-0BF7-4195-BC3E-4DEDC4791BD6}" srcOrd="0" destOrd="0" presId="urn:microsoft.com/office/officeart/2005/8/layout/default"/>
    <dgm:cxn modelId="{77382083-932F-428A-965C-32DF3A6C2F94}" srcId="{FBABB9AD-9E3E-4624-A81F-1184E4EE7351}" destId="{5E8D9D57-FE36-433D-BE62-719AEDA78846}" srcOrd="0" destOrd="0" parTransId="{549CD456-128D-4765-B523-AC943F0C6F37}" sibTransId="{462263DD-0883-49F5-A1BC-6AE147B4BE04}"/>
    <dgm:cxn modelId="{6FB99DCD-CC0F-4F4F-BCD0-44201C4DBAA4}" type="presOf" srcId="{FBABB9AD-9E3E-4624-A81F-1184E4EE7351}" destId="{C09227BE-EB41-4CEF-89F3-DB49561F9471}" srcOrd="0" destOrd="0" presId="urn:microsoft.com/office/officeart/2005/8/layout/default"/>
    <dgm:cxn modelId="{19740E6E-4E2E-46E1-AF5E-606EA20AA33E}" type="presParOf" srcId="{C09227BE-EB41-4CEF-89F3-DB49561F9471}" destId="{DE7F0E8F-0BF7-4195-BC3E-4DEDC4791BD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BB9AD-9E3E-4624-A81F-1184E4EE7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he-IL"/>
        </a:p>
      </dgm:t>
    </dgm:pt>
    <dgm:pt modelId="{E2C655E8-759C-4160-B020-40087C1EF307}">
      <dgm:prSet phldrT="[טקסט]" custT="1"/>
      <dgm:spPr>
        <a:solidFill>
          <a:schemeClr val="accent6">
            <a:lumMod val="20000"/>
            <a:lumOff val="80000"/>
          </a:schemeClr>
        </a:solidFill>
      </dgm:spPr>
      <dgm:t>
        <a:bodyPr/>
        <a:lstStyle/>
        <a:p>
          <a:pPr algn="just" rtl="1">
            <a:buNone/>
          </a:pPr>
          <a:r>
            <a:rPr lang="he-IL" sz="32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היא לימדה את הבנות כיצד לשפוך את ליבן בתפילה מעומק הלב ומהנשמה. עבורה, ענייני השיעורים הפורמליים והבחינות לא היו העיקר, אלא כל אלה שימשו דרך ומסילה כדי שהבנות תהיינה מחוברות לה' יתברך בכל לב ובכל נפש. </a:t>
          </a:r>
          <a:r>
            <a:rPr lang="he-IL" sz="3200" b="1"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היא הדגישה שיראת שמיים, אהבת הבורא ועבודת ה' הם ה"נשק העוצמתי ביותר במלחמת החיים", המסוגלים להדוף ולגבור על כל המכשולים.</a:t>
          </a:r>
        </a:p>
        <a:p>
          <a:pPr algn="just" rtl="1">
            <a:buNone/>
          </a:pPr>
          <a:r>
            <a:rPr lang="he-IL" sz="32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r>
            <a:rPr lang="he-IL" sz="3200" b="1"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היא ראתה בכל בית יהודי בית מקדש לאחר החורבן, ואת </a:t>
          </a:r>
          <a:r>
            <a:rPr lang="he-IL" sz="3200" b="1" i="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האמהות</a:t>
          </a:r>
          <a:r>
            <a:rPr lang="he-IL" sz="3200" b="1"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כ"כוהנות הגדולות" האחראיות על שמירת קדושת הבית. ייעודן היה להחדיר רוח קדושה בלבבות בנות ישראל התמימות והטהורות, ולחנכן ליראת שמיים ורגישות לזולתן, שכן בידיהן מופקד עתידן של נשות ישראל ושל כל עם ישראל.</a:t>
          </a:r>
          <a:endParaRPr lang="he-IL" sz="32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D648EA45-A33A-480C-8319-057700185D9D}" type="parTrans" cxnId="{FB0BE11F-96A0-4AC7-B162-726DCDD2BDEB}">
      <dgm:prSet/>
      <dgm:spPr/>
      <dgm:t>
        <a:bodyPr/>
        <a:lstStyle/>
        <a:p>
          <a:pPr rtl="1"/>
          <a:endParaRPr lang="he-IL"/>
        </a:p>
      </dgm:t>
    </dgm:pt>
    <dgm:pt modelId="{FCB5D0C5-8D10-4FD4-AB59-230D7F12BBAC}" type="sibTrans" cxnId="{FB0BE11F-96A0-4AC7-B162-726DCDD2BDEB}">
      <dgm:prSet/>
      <dgm:spPr/>
      <dgm:t>
        <a:bodyPr/>
        <a:lstStyle/>
        <a:p>
          <a:pPr rtl="1"/>
          <a:endParaRPr lang="he-IL"/>
        </a:p>
      </dgm:t>
    </dgm:pt>
    <dgm:pt modelId="{C09227BE-EB41-4CEF-89F3-DB49561F9471}" type="pres">
      <dgm:prSet presAssocID="{FBABB9AD-9E3E-4624-A81F-1184E4EE7351}" presName="diagram" presStyleCnt="0">
        <dgm:presLayoutVars>
          <dgm:dir/>
          <dgm:resizeHandles val="exact"/>
        </dgm:presLayoutVars>
      </dgm:prSet>
      <dgm:spPr/>
    </dgm:pt>
    <dgm:pt modelId="{98769199-F55C-4CAE-982D-93D093DEDD7D}" type="pres">
      <dgm:prSet presAssocID="{E2C655E8-759C-4160-B020-40087C1EF307}" presName="node" presStyleLbl="node1" presStyleIdx="0" presStyleCnt="1" custScaleX="134486">
        <dgm:presLayoutVars>
          <dgm:bulletEnabled val="1"/>
        </dgm:presLayoutVars>
      </dgm:prSet>
      <dgm:spPr/>
    </dgm:pt>
  </dgm:ptLst>
  <dgm:cxnLst>
    <dgm:cxn modelId="{FB0BE11F-96A0-4AC7-B162-726DCDD2BDEB}" srcId="{FBABB9AD-9E3E-4624-A81F-1184E4EE7351}" destId="{E2C655E8-759C-4160-B020-40087C1EF307}" srcOrd="0" destOrd="0" parTransId="{D648EA45-A33A-480C-8319-057700185D9D}" sibTransId="{FCB5D0C5-8D10-4FD4-AB59-230D7F12BBAC}"/>
    <dgm:cxn modelId="{9D663F4D-5B71-46F6-A4C9-419B8E35B8D7}" type="presOf" srcId="{E2C655E8-759C-4160-B020-40087C1EF307}" destId="{98769199-F55C-4CAE-982D-93D093DEDD7D}" srcOrd="0" destOrd="0" presId="urn:microsoft.com/office/officeart/2005/8/layout/default"/>
    <dgm:cxn modelId="{6FB99DCD-CC0F-4F4F-BCD0-44201C4DBAA4}" type="presOf" srcId="{FBABB9AD-9E3E-4624-A81F-1184E4EE7351}" destId="{C09227BE-EB41-4CEF-89F3-DB49561F9471}" srcOrd="0" destOrd="0" presId="urn:microsoft.com/office/officeart/2005/8/layout/default"/>
    <dgm:cxn modelId="{AFA0DFD1-D435-4A5B-8CB2-8DD6FA84F0E0}" type="presParOf" srcId="{C09227BE-EB41-4CEF-89F3-DB49561F9471}" destId="{98769199-F55C-4CAE-982D-93D093DEDD7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ABB9AD-9E3E-4624-A81F-1184E4EE7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he-IL"/>
        </a:p>
      </dgm:t>
    </dgm:pt>
    <dgm:pt modelId="{1305F1F1-EDF1-4C8B-9909-ABBE085DA448}">
      <dgm:prSet phldrT="[טקסט]" custT="1"/>
      <dgm:spPr>
        <a:solidFill>
          <a:schemeClr val="accent6">
            <a:lumMod val="20000"/>
            <a:lumOff val="80000"/>
          </a:schemeClr>
        </a:solidFill>
      </dgm:spPr>
      <dgm:t>
        <a:bodyPr/>
        <a:lstStyle/>
        <a:p>
          <a:pPr algn="just" rtl="1">
            <a:buNone/>
          </a:pPr>
          <a:r>
            <a:rPr lang="he-IL" sz="4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היא שמה דגש חזק על חינוך הבנות לדבקות הנשמה והמחשבה בה' יתברך, כך שירגישו היטב את המשיכה הנפשית אל הקדוש ברוך הוא</a:t>
          </a:r>
          <a:endParaRPr lang="he-IL" sz="4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56CC0528-D0A0-4CEF-AE76-9E72FFB6A4C6}" type="parTrans" cxnId="{DA8A73B4-9061-4068-8325-662F1A03DBEC}">
      <dgm:prSet/>
      <dgm:spPr/>
      <dgm:t>
        <a:bodyPr/>
        <a:lstStyle/>
        <a:p>
          <a:pPr rtl="1"/>
          <a:endParaRPr lang="he-IL"/>
        </a:p>
      </dgm:t>
    </dgm:pt>
    <dgm:pt modelId="{9AEA6E72-7B8C-4D29-B362-5DCFB8C2F7FA}" type="sibTrans" cxnId="{DA8A73B4-9061-4068-8325-662F1A03DBEC}">
      <dgm:prSet/>
      <dgm:spPr/>
      <dgm:t>
        <a:bodyPr/>
        <a:lstStyle/>
        <a:p>
          <a:pPr rtl="1"/>
          <a:endParaRPr lang="he-IL"/>
        </a:p>
      </dgm:t>
    </dgm:pt>
    <dgm:pt modelId="{C09227BE-EB41-4CEF-89F3-DB49561F9471}" type="pres">
      <dgm:prSet presAssocID="{FBABB9AD-9E3E-4624-A81F-1184E4EE7351}" presName="diagram" presStyleCnt="0">
        <dgm:presLayoutVars>
          <dgm:dir/>
          <dgm:resizeHandles val="exact"/>
        </dgm:presLayoutVars>
      </dgm:prSet>
      <dgm:spPr/>
    </dgm:pt>
    <dgm:pt modelId="{D6879072-1EF1-4FB1-BEFB-23D9E32800EC}" type="pres">
      <dgm:prSet presAssocID="{1305F1F1-EDF1-4C8B-9909-ABBE085DA448}" presName="node" presStyleLbl="node1" presStyleIdx="0" presStyleCnt="1" custScaleX="134311">
        <dgm:presLayoutVars>
          <dgm:bulletEnabled val="1"/>
        </dgm:presLayoutVars>
      </dgm:prSet>
      <dgm:spPr/>
    </dgm:pt>
  </dgm:ptLst>
  <dgm:cxnLst>
    <dgm:cxn modelId="{DA8A73B4-9061-4068-8325-662F1A03DBEC}" srcId="{FBABB9AD-9E3E-4624-A81F-1184E4EE7351}" destId="{1305F1F1-EDF1-4C8B-9909-ABBE085DA448}" srcOrd="0" destOrd="0" parTransId="{56CC0528-D0A0-4CEF-AE76-9E72FFB6A4C6}" sibTransId="{9AEA6E72-7B8C-4D29-B362-5DCFB8C2F7FA}"/>
    <dgm:cxn modelId="{F4C38FCA-E87B-4C72-B506-D44BE3E7161F}" type="presOf" srcId="{1305F1F1-EDF1-4C8B-9909-ABBE085DA448}" destId="{D6879072-1EF1-4FB1-BEFB-23D9E32800EC}" srcOrd="0" destOrd="0" presId="urn:microsoft.com/office/officeart/2005/8/layout/default"/>
    <dgm:cxn modelId="{6FB99DCD-CC0F-4F4F-BCD0-44201C4DBAA4}" type="presOf" srcId="{FBABB9AD-9E3E-4624-A81F-1184E4EE7351}" destId="{C09227BE-EB41-4CEF-89F3-DB49561F9471}" srcOrd="0" destOrd="0" presId="urn:microsoft.com/office/officeart/2005/8/layout/default"/>
    <dgm:cxn modelId="{A1445A85-CEB3-4BDC-986B-9F43DA1C3042}" type="presParOf" srcId="{C09227BE-EB41-4CEF-89F3-DB49561F9471}" destId="{D6879072-1EF1-4FB1-BEFB-23D9E32800E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ABB9AD-9E3E-4624-A81F-1184E4EE7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he-IL"/>
        </a:p>
      </dgm:t>
    </dgm:pt>
    <dgm:pt modelId="{E5C34F0F-3AF6-4013-A588-14415D84A083}">
      <dgm:prSet custT="1"/>
      <dgm:spPr>
        <a:solidFill>
          <a:schemeClr val="accent6">
            <a:lumMod val="20000"/>
            <a:lumOff val="80000"/>
          </a:schemeClr>
        </a:solidFill>
      </dgm:spPr>
      <dgm:t>
        <a:bodyPr/>
        <a:lstStyle/>
        <a:p>
          <a:pPr algn="just" rtl="1">
            <a:buNone/>
          </a:pPr>
          <a:endParaRPr lang="he-IL" sz="32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rtl="1">
            <a:buNone/>
          </a:pPr>
          <a:r>
            <a:rPr lang="he-IL" sz="32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נכתבה זמן קצר לפני פטירתה בשנת תרצ"ה (1935), מכילה דברים העומדים ברומו של עולם לגבי חינוך בנות. הרב </a:t>
          </a:r>
          <a:r>
            <a:rPr lang="he-IL" sz="3200" b="0" i="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עדאס</a:t>
          </a:r>
          <a:r>
            <a:rPr lang="he-IL" sz="32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מציין כי דברים אלה, נזנחו מאוד בדורות מאוחרים יותר עקב נסיבות שונות, ויש צורך חיוני לשנות זאת ולהחזיר את האור הרוחני למקומו המרכזי.</a:t>
          </a:r>
          <a:endParaRPr lang="he-IL" sz="3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DDE65D80-60AF-452A-BE66-5F6448CDDF40}" type="parTrans" cxnId="{D3D86E78-6687-48D2-A73B-E8AB882B63BA}">
      <dgm:prSet/>
      <dgm:spPr/>
      <dgm:t>
        <a:bodyPr/>
        <a:lstStyle/>
        <a:p>
          <a:pPr rtl="1"/>
          <a:endParaRPr lang="he-IL"/>
        </a:p>
      </dgm:t>
    </dgm:pt>
    <dgm:pt modelId="{AC310AFC-1ABF-422B-9796-E03E3CDE465A}" type="sibTrans" cxnId="{D3D86E78-6687-48D2-A73B-E8AB882B63BA}">
      <dgm:prSet/>
      <dgm:spPr/>
      <dgm:t>
        <a:bodyPr/>
        <a:lstStyle/>
        <a:p>
          <a:pPr rtl="1"/>
          <a:endParaRPr lang="he-IL"/>
        </a:p>
      </dgm:t>
    </dgm:pt>
    <dgm:pt modelId="{C09227BE-EB41-4CEF-89F3-DB49561F9471}" type="pres">
      <dgm:prSet presAssocID="{FBABB9AD-9E3E-4624-A81F-1184E4EE7351}" presName="diagram" presStyleCnt="0">
        <dgm:presLayoutVars>
          <dgm:dir/>
          <dgm:resizeHandles val="exact"/>
        </dgm:presLayoutVars>
      </dgm:prSet>
      <dgm:spPr/>
    </dgm:pt>
    <dgm:pt modelId="{1332A3F5-060D-47EC-B961-AE720F1AC1B9}" type="pres">
      <dgm:prSet presAssocID="{E5C34F0F-3AF6-4013-A588-14415D84A083}" presName="node" presStyleLbl="node1" presStyleIdx="0" presStyleCnt="1" custScaleX="134098">
        <dgm:presLayoutVars>
          <dgm:bulletEnabled val="1"/>
        </dgm:presLayoutVars>
      </dgm:prSet>
      <dgm:spPr/>
    </dgm:pt>
  </dgm:ptLst>
  <dgm:cxnLst>
    <dgm:cxn modelId="{2B58A652-C19B-46B1-BAF0-4AAAA9D1CECB}" type="presOf" srcId="{E5C34F0F-3AF6-4013-A588-14415D84A083}" destId="{1332A3F5-060D-47EC-B961-AE720F1AC1B9}" srcOrd="0" destOrd="0" presId="urn:microsoft.com/office/officeart/2005/8/layout/default"/>
    <dgm:cxn modelId="{D3D86E78-6687-48D2-A73B-E8AB882B63BA}" srcId="{FBABB9AD-9E3E-4624-A81F-1184E4EE7351}" destId="{E5C34F0F-3AF6-4013-A588-14415D84A083}" srcOrd="0" destOrd="0" parTransId="{DDE65D80-60AF-452A-BE66-5F6448CDDF40}" sibTransId="{AC310AFC-1ABF-422B-9796-E03E3CDE465A}"/>
    <dgm:cxn modelId="{6FB99DCD-CC0F-4F4F-BCD0-44201C4DBAA4}" type="presOf" srcId="{FBABB9AD-9E3E-4624-A81F-1184E4EE7351}" destId="{C09227BE-EB41-4CEF-89F3-DB49561F9471}" srcOrd="0" destOrd="0" presId="urn:microsoft.com/office/officeart/2005/8/layout/default"/>
    <dgm:cxn modelId="{8C540F8A-E9C9-4347-BADD-C0CD886BCC31}" type="presParOf" srcId="{C09227BE-EB41-4CEF-89F3-DB49561F9471}" destId="{1332A3F5-060D-47EC-B961-AE720F1AC1B9}"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C2171-4BE9-4127-A126-94460FD92C6C}">
      <dsp:nvSpPr>
        <dsp:cNvPr id="0" name=""/>
        <dsp:cNvSpPr/>
      </dsp:nvSpPr>
      <dsp:spPr>
        <a:xfrm>
          <a:off x="12" y="2277"/>
          <a:ext cx="10610196" cy="4662695"/>
        </a:xfrm>
        <a:prstGeom prst="rect">
          <a:avLst/>
        </a:prstGeom>
        <a:solidFill>
          <a:schemeClr val="accent6">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rtl="1">
            <a:lnSpc>
              <a:spcPct val="90000"/>
            </a:lnSpc>
            <a:spcBef>
              <a:spcPct val="0"/>
            </a:spcBef>
            <a:spcAft>
              <a:spcPct val="35000"/>
            </a:spcAft>
            <a:buNone/>
          </a:pPr>
          <a:r>
            <a:rPr lang="he-IL" sz="3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שרה </a:t>
          </a:r>
          <a:r>
            <a:rPr lang="he-IL" sz="3600" kern="12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שנירר</a:t>
          </a:r>
          <a:r>
            <a:rPr lang="he-IL" sz="3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הייתה דמות מרכזית ופורצת דרך בחינוך היהודי, </a:t>
          </a:r>
          <a:r>
            <a:rPr lang="he-IL" sz="3600" kern="12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ובפרט</a:t>
          </a:r>
          <a:r>
            <a:rPr lang="he-IL" sz="3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בחינוך בנות ישראל.</a:t>
          </a:r>
        </a:p>
        <a:p>
          <a:pPr marL="0" lvl="0" indent="0" algn="just" defTabSz="1600200" rtl="1">
            <a:lnSpc>
              <a:spcPct val="90000"/>
            </a:lnSpc>
            <a:spcBef>
              <a:spcPct val="0"/>
            </a:spcBef>
            <a:spcAft>
              <a:spcPct val="35000"/>
            </a:spcAft>
            <a:buNone/>
          </a:pPr>
          <a:r>
            <a:rPr lang="he-IL" sz="3600" b="1"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הקמת מוסדות חינוך לבנות</a:t>
          </a:r>
          <a:r>
            <a:rPr lang="he-IL" sz="3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עד לפני כמאה שנה, ברוב קהילות ישראל לא היו באופן כללי מוסדות חינוך פורמליים לבנות. חינוך הבנות עבר מדור לדור מאם </a:t>
          </a:r>
          <a:r>
            <a:rPr lang="he-IL" sz="44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לבתה</a:t>
          </a:r>
          <a:r>
            <a:rPr lang="he-IL" sz="3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עקב היעדר מוסדות כאלה, לא היו קיימים דברים מפורשים בחז"ל ובראשונים לגבי אופן ארגון מערכת החינוך לבנות. שרה </a:t>
          </a:r>
          <a:r>
            <a:rPr lang="he-IL" sz="3600" kern="12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שנירר</a:t>
          </a:r>
          <a:r>
            <a:rPr lang="he-IL" sz="3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מתוך הכרה בצורך זה, הקימה את תנועת "בית יעקב", רשת מוסדות חינוך לבנות.</a:t>
          </a:r>
        </a:p>
      </dsp:txBody>
      <dsp:txXfrm>
        <a:off x="12" y="2277"/>
        <a:ext cx="10610196" cy="4662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F0E8F-0BF7-4195-BC3E-4DEDC4791BD6}">
      <dsp:nvSpPr>
        <dsp:cNvPr id="0" name=""/>
        <dsp:cNvSpPr/>
      </dsp:nvSpPr>
      <dsp:spPr>
        <a:xfrm>
          <a:off x="12" y="4554"/>
          <a:ext cx="10610196" cy="4662695"/>
        </a:xfrm>
        <a:prstGeom prst="rect">
          <a:avLst/>
        </a:prstGeom>
        <a:solidFill>
          <a:schemeClr val="accent6">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b="0" i="0" kern="1200" dirty="0">
              <a:solidFill>
                <a:schemeClr val="tx1"/>
              </a:solidFill>
              <a:latin typeface="Segoe UI Light" panose="020B0502040204020203" pitchFamily="34" charset="0"/>
              <a:cs typeface="Segoe UI Light" panose="020B0502040204020203" pitchFamily="34" charset="0"/>
            </a:rPr>
            <a:t>שרה </a:t>
          </a:r>
          <a:r>
            <a:rPr lang="he-IL" sz="2400" b="0" i="0" kern="1200" dirty="0" err="1">
              <a:solidFill>
                <a:schemeClr val="tx1"/>
              </a:solidFill>
              <a:latin typeface="Segoe UI Light" panose="020B0502040204020203" pitchFamily="34" charset="0"/>
              <a:cs typeface="Segoe UI Light" panose="020B0502040204020203" pitchFamily="34" charset="0"/>
            </a:rPr>
            <a:t>שנירר</a:t>
          </a:r>
          <a:r>
            <a:rPr lang="he-IL" sz="2400" b="0" i="0" kern="1200" dirty="0">
              <a:solidFill>
                <a:schemeClr val="tx1"/>
              </a:solidFill>
              <a:latin typeface="Segoe UI Light" panose="020B0502040204020203" pitchFamily="34" charset="0"/>
              <a:cs typeface="Segoe UI Light" panose="020B0502040204020203" pitchFamily="34" charset="0"/>
            </a:rPr>
            <a:t> לא לימדה בבתי ספר למורות או במוסדות דומים כללי הוראה פורמליים. במקום זאת, היא פתחה ספרי תנ"ך והחלה ללמד מתוך מסירות ליבה לשמיים. בכישרונה הטוב שניתן לה מהבורא היא נהגה להתפלל רבות עם </a:t>
          </a:r>
          <a:r>
            <a:rPr lang="he-IL" sz="3600" kern="1200" dirty="0">
              <a:solidFill>
                <a:schemeClr val="tx1"/>
              </a:solidFill>
              <a:latin typeface="Segoe UI Light" panose="020B0502040204020203" pitchFamily="34" charset="0"/>
              <a:ea typeface="+mn-ea"/>
              <a:cs typeface="Segoe UI Light" panose="020B0502040204020203" pitchFamily="34" charset="0"/>
            </a:rPr>
            <a:t>תלמידותיה</a:t>
          </a:r>
          <a:r>
            <a:rPr lang="he-IL" sz="2400" b="0" i="0" kern="1200" dirty="0">
              <a:solidFill>
                <a:schemeClr val="tx1"/>
              </a:solidFill>
              <a:latin typeface="Segoe UI Light" panose="020B0502040204020203" pitchFamily="34" charset="0"/>
              <a:cs typeface="Segoe UI Light" panose="020B0502040204020203" pitchFamily="34" charset="0"/>
            </a:rPr>
            <a:t>, לעיתים בבתי כנסת (כמו בבית הכנסת של </a:t>
          </a:r>
          <a:r>
            <a:rPr lang="he-IL" sz="2400" b="0" i="0" kern="1200" dirty="0" err="1">
              <a:solidFill>
                <a:schemeClr val="tx1"/>
              </a:solidFill>
              <a:latin typeface="Segoe UI Light" panose="020B0502040204020203" pitchFamily="34" charset="0"/>
              <a:cs typeface="Segoe UI Light" panose="020B0502040204020203" pitchFamily="34" charset="0"/>
            </a:rPr>
            <a:t>הרמ"א</a:t>
          </a:r>
          <a:r>
            <a:rPr lang="he-IL" sz="2400" b="0" i="0" kern="1200" dirty="0">
              <a:solidFill>
                <a:schemeClr val="tx1"/>
              </a:solidFill>
              <a:latin typeface="Segoe UI Light" panose="020B0502040204020203" pitchFamily="34" charset="0"/>
              <a:cs typeface="Segoe UI Light" panose="020B0502040204020203" pitchFamily="34" charset="0"/>
            </a:rPr>
            <a:t> </a:t>
          </a:r>
          <a:r>
            <a:rPr lang="he-IL" sz="2400" b="0" i="0" kern="1200" dirty="0" err="1">
              <a:solidFill>
                <a:schemeClr val="tx1"/>
              </a:solidFill>
              <a:latin typeface="Segoe UI Light" panose="020B0502040204020203" pitchFamily="34" charset="0"/>
              <a:cs typeface="Segoe UI Light" panose="020B0502040204020203" pitchFamily="34" charset="0"/>
            </a:rPr>
            <a:t>בקרקוב</a:t>
          </a:r>
          <a:r>
            <a:rPr lang="he-IL" sz="2400" b="0" i="0" kern="1200" dirty="0">
              <a:solidFill>
                <a:schemeClr val="tx1"/>
              </a:solidFill>
              <a:latin typeface="Segoe UI Light" panose="020B0502040204020203" pitchFamily="34" charset="0"/>
              <a:cs typeface="Segoe UI Light" panose="020B0502040204020203" pitchFamily="34" charset="0"/>
            </a:rPr>
            <a:t>) ולעיתים ביחידות, ונהגה לשפוך את נפשה בתפילה באופן שהותיר רושם עצום ומתמשך עליהן. היא הייתה רגילה לומר כי "</a:t>
          </a:r>
          <a:r>
            <a:rPr lang="he-IL" sz="2400" b="1" i="0" kern="1200" dirty="0">
              <a:solidFill>
                <a:schemeClr val="tx1"/>
              </a:solidFill>
              <a:latin typeface="Segoe UI Light" panose="020B0502040204020203" pitchFamily="34" charset="0"/>
              <a:cs typeface="Segoe UI Light" panose="020B0502040204020203" pitchFamily="34" charset="0"/>
            </a:rPr>
            <a:t>עשר דמעות בתפילה של תלמידה שוקלות אצלה הרבה יותר מעשרת אלפים פעמים ציונים מאה בבחינות</a:t>
          </a:r>
          <a:r>
            <a:rPr lang="he-IL" sz="2400" b="0" i="0" kern="1200" dirty="0">
              <a:solidFill>
                <a:schemeClr val="tx1"/>
              </a:solidFill>
              <a:latin typeface="Segoe UI Light" panose="020B0502040204020203" pitchFamily="34" charset="0"/>
              <a:cs typeface="Segoe UI Light" panose="020B0502040204020203" pitchFamily="34" charset="0"/>
            </a:rPr>
            <a:t>". היא הראתה שמחה עצומה על מעשה של תלמידה שסירבה לאכול אוכל בכשרות פחותה מזו שהתרגלה אליה בבית יעקב, וראתה בכך מעשה השקול להקמת בית ספר של אלף תלמידות.</a:t>
          </a:r>
          <a:endParaRPr lang="he-IL" sz="2000" kern="1200" dirty="0"/>
        </a:p>
      </dsp:txBody>
      <dsp:txXfrm>
        <a:off x="12" y="4554"/>
        <a:ext cx="10610196" cy="4662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69199-F55C-4CAE-982D-93D093DEDD7D}">
      <dsp:nvSpPr>
        <dsp:cNvPr id="0" name=""/>
        <dsp:cNvSpPr/>
      </dsp:nvSpPr>
      <dsp:spPr>
        <a:xfrm>
          <a:off x="2909" y="134136"/>
          <a:ext cx="10604403" cy="4731081"/>
        </a:xfrm>
        <a:prstGeom prst="rect">
          <a:avLst/>
        </a:prstGeom>
        <a:solidFill>
          <a:schemeClr val="accent6">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rtl="1">
            <a:lnSpc>
              <a:spcPct val="90000"/>
            </a:lnSpc>
            <a:spcBef>
              <a:spcPct val="0"/>
            </a:spcBef>
            <a:spcAft>
              <a:spcPct val="35000"/>
            </a:spcAft>
            <a:buNone/>
          </a:pPr>
          <a:r>
            <a:rPr lang="he-IL" sz="3200" b="0" i="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היא לימדה את הבנות כיצד לשפוך את ליבן בתפילה מעומק הלב ומהנשמה. עבורה, ענייני השיעורים הפורמליים והבחינות לא היו העיקר, אלא כל אלה שימשו דרך ומסילה כדי שהבנות תהיינה מחוברות לה' יתברך בכל לב ובכל נפש. </a:t>
          </a:r>
          <a:r>
            <a:rPr lang="he-IL" sz="3200" b="1" i="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היא הדגישה שיראת שמיים, אהבת הבורא ועבודת ה' הם ה"נשק העוצמתי ביותר במלחמת החיים", המסוגלים להדוף ולגבור על כל המכשולים.</a:t>
          </a:r>
        </a:p>
        <a:p>
          <a:pPr marL="0" lvl="0" indent="0" algn="just" defTabSz="1422400" rtl="1">
            <a:lnSpc>
              <a:spcPct val="90000"/>
            </a:lnSpc>
            <a:spcBef>
              <a:spcPct val="0"/>
            </a:spcBef>
            <a:spcAft>
              <a:spcPct val="35000"/>
            </a:spcAft>
            <a:buNone/>
          </a:pPr>
          <a:r>
            <a:rPr lang="he-IL" sz="3200" b="0" i="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r>
            <a:rPr lang="he-IL" sz="3200" b="1" i="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היא ראתה בכל בית יהודי בית מקדש לאחר החורבן, ואת </a:t>
          </a:r>
          <a:r>
            <a:rPr lang="he-IL" sz="3200" b="1" i="0" kern="12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האמהות</a:t>
          </a:r>
          <a:r>
            <a:rPr lang="he-IL" sz="3200" b="1" i="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כ"כוהנות הגדולות" האחראיות על שמירת קדושת הבית. ייעודן היה להחדיר רוח קדושה בלבבות בנות ישראל התמימות והטהורות, ולחנכן ליראת שמיים ורגישות לזולתן, שכן בידיהן מופקד עתידן של נשות ישראל ושל כל עם ישראל.</a:t>
          </a:r>
          <a:endParaRPr lang="he-IL" sz="3200" b="1"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dsp:txBody>
      <dsp:txXfrm>
        <a:off x="2909" y="134136"/>
        <a:ext cx="10604403" cy="4731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79072-1EF1-4FB1-BEFB-23D9E32800EC}">
      <dsp:nvSpPr>
        <dsp:cNvPr id="0" name=""/>
        <dsp:cNvSpPr/>
      </dsp:nvSpPr>
      <dsp:spPr>
        <a:xfrm>
          <a:off x="86350" y="2277"/>
          <a:ext cx="10437520" cy="4662695"/>
        </a:xfrm>
        <a:prstGeom prst="rect">
          <a:avLst/>
        </a:prstGeom>
        <a:solidFill>
          <a:schemeClr val="accent6">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just" defTabSz="2133600" rtl="1">
            <a:lnSpc>
              <a:spcPct val="90000"/>
            </a:lnSpc>
            <a:spcBef>
              <a:spcPct val="0"/>
            </a:spcBef>
            <a:spcAft>
              <a:spcPct val="35000"/>
            </a:spcAft>
            <a:buNone/>
          </a:pPr>
          <a:r>
            <a:rPr lang="he-IL" sz="4800" b="0" i="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היא שמה דגש חזק על חינוך הבנות לדבקות הנשמה והמחשבה בה' יתברך, כך שירגישו היטב את המשיכה הנפשית אל הקדוש ברוך הוא</a:t>
          </a:r>
          <a:endParaRPr lang="he-IL" sz="48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dsp:txBody>
      <dsp:txXfrm>
        <a:off x="86350" y="2277"/>
        <a:ext cx="10437520" cy="4662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2A3F5-060D-47EC-B961-AE720F1AC1B9}">
      <dsp:nvSpPr>
        <dsp:cNvPr id="0" name=""/>
        <dsp:cNvSpPr/>
      </dsp:nvSpPr>
      <dsp:spPr>
        <a:xfrm>
          <a:off x="94626" y="2277"/>
          <a:ext cx="10420968" cy="4662695"/>
        </a:xfrm>
        <a:prstGeom prst="rect">
          <a:avLst/>
        </a:prstGeom>
        <a:solidFill>
          <a:schemeClr val="accent6">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rtl="1">
            <a:lnSpc>
              <a:spcPct val="90000"/>
            </a:lnSpc>
            <a:spcBef>
              <a:spcPct val="0"/>
            </a:spcBef>
            <a:spcAft>
              <a:spcPct val="35000"/>
            </a:spcAft>
            <a:buNone/>
          </a:pPr>
          <a:endParaRPr lang="he-IL" sz="3200" b="0" i="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0" lvl="0" indent="0" algn="just" defTabSz="1422400" rtl="1">
            <a:lnSpc>
              <a:spcPct val="90000"/>
            </a:lnSpc>
            <a:spcBef>
              <a:spcPct val="0"/>
            </a:spcBef>
            <a:spcAft>
              <a:spcPct val="35000"/>
            </a:spcAft>
            <a:buNone/>
          </a:pPr>
          <a:r>
            <a:rPr lang="he-IL" sz="3200" b="0" i="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נכתבה זמן קצר לפני פטירתה בשנת תרצ"ה (1935), מכילה דברים העומדים ברומו של עולם לגבי חינוך בנות. הרב </a:t>
          </a:r>
          <a:r>
            <a:rPr lang="he-IL" sz="3200" b="0" i="0" kern="12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עדאס</a:t>
          </a:r>
          <a:r>
            <a:rPr lang="he-IL" sz="3200" b="0" i="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מציין כי דברים אלה, נזנחו מאוד בדורות מאוחרים יותר עקב נסיבות שונות, ויש צורך חיוני לשנות זאת ולהחזיר את האור הרוחני למקומו המרכזי.</a:t>
          </a:r>
          <a:endParaRPr lang="he-IL" sz="32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dsp:txBody>
      <dsp:txXfrm>
        <a:off x="94626" y="2277"/>
        <a:ext cx="10420968" cy="46626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E93D53F-4965-47DA-BE27-B15789DF94B7}" type="datetimeFigureOut">
              <a:rPr lang="he-IL" smtClean="0"/>
              <a:t>כ"א/סיון/תשפ"ה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EBD4618-6B35-4AF7-93CA-5C3E2FD22EE2}" type="slidenum">
              <a:rPr lang="he-IL" smtClean="0"/>
              <a:t>‹#›</a:t>
            </a:fld>
            <a:endParaRPr lang="he-IL"/>
          </a:p>
        </p:txBody>
      </p:sp>
    </p:spTree>
    <p:extLst>
      <p:ext uri="{BB962C8B-B14F-4D97-AF65-F5344CB8AC3E}">
        <p14:creationId xmlns:p14="http://schemas.microsoft.com/office/powerpoint/2010/main" val="176438688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0C917-D211-3AD1-DE90-73845E8A8E3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493556C-E098-4DE2-91A9-B09ADC4134D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90C4654-D2DC-56BD-B5FB-6349C9512849}"/>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AD78F0AD-D4AA-69DE-6DAB-977A13060C93}"/>
              </a:ext>
            </a:extLst>
          </p:cNvPr>
          <p:cNvSpPr>
            <a:spLocks noGrp="1"/>
          </p:cNvSpPr>
          <p:nvPr>
            <p:ph type="sldNum" sz="quarter" idx="5"/>
          </p:nvPr>
        </p:nvSpPr>
        <p:spPr/>
        <p:txBody>
          <a:bodyPr/>
          <a:lstStyle/>
          <a:p>
            <a:fld id="{1EBD4618-6B35-4AF7-93CA-5C3E2FD22EE2}" type="slidenum">
              <a:rPr lang="he-IL" smtClean="0"/>
              <a:t>14</a:t>
            </a:fld>
            <a:endParaRPr lang="he-IL"/>
          </a:p>
        </p:txBody>
      </p:sp>
    </p:spTree>
    <p:extLst>
      <p:ext uri="{BB962C8B-B14F-4D97-AF65-F5344CB8AC3E}">
        <p14:creationId xmlns:p14="http://schemas.microsoft.com/office/powerpoint/2010/main" val="188790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1EBD4618-6B35-4AF7-93CA-5C3E2FD22EE2}" type="slidenum">
              <a:rPr lang="he-IL" smtClean="0"/>
              <a:t>15</a:t>
            </a:fld>
            <a:endParaRPr lang="he-IL"/>
          </a:p>
        </p:txBody>
      </p:sp>
    </p:spTree>
    <p:extLst>
      <p:ext uri="{BB962C8B-B14F-4D97-AF65-F5344CB8AC3E}">
        <p14:creationId xmlns:p14="http://schemas.microsoft.com/office/powerpoint/2010/main" val="91350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ACBD6-39D0-E3DB-025E-9C098DEC96FB}"/>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845DFB0-394E-2B69-CF9E-E42FF13D4F9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4ED54A9-397F-1B6E-D5F9-D1516C7D4DA3}"/>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CFD05E1B-C774-1B98-738D-FE1A1004D083}"/>
              </a:ext>
            </a:extLst>
          </p:cNvPr>
          <p:cNvSpPr>
            <a:spLocks noGrp="1"/>
          </p:cNvSpPr>
          <p:nvPr>
            <p:ph type="sldNum" sz="quarter" idx="5"/>
          </p:nvPr>
        </p:nvSpPr>
        <p:spPr/>
        <p:txBody>
          <a:bodyPr/>
          <a:lstStyle/>
          <a:p>
            <a:fld id="{1EBD4618-6B35-4AF7-93CA-5C3E2FD22EE2}" type="slidenum">
              <a:rPr lang="he-IL" smtClean="0"/>
              <a:t>16</a:t>
            </a:fld>
            <a:endParaRPr lang="he-IL"/>
          </a:p>
        </p:txBody>
      </p:sp>
    </p:spTree>
    <p:extLst>
      <p:ext uri="{BB962C8B-B14F-4D97-AF65-F5344CB8AC3E}">
        <p14:creationId xmlns:p14="http://schemas.microsoft.com/office/powerpoint/2010/main" val="112518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78A18-B856-2C0F-6719-71DE5C09FDD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7CF279B-9389-6956-1F06-CCAB5732547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4399F31-15EF-791C-16F7-96A80934A41C}"/>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01B6BB42-02A5-03C3-D9E2-C535762D5BEC}"/>
              </a:ext>
            </a:extLst>
          </p:cNvPr>
          <p:cNvSpPr>
            <a:spLocks noGrp="1"/>
          </p:cNvSpPr>
          <p:nvPr>
            <p:ph type="sldNum" sz="quarter" idx="5"/>
          </p:nvPr>
        </p:nvSpPr>
        <p:spPr/>
        <p:txBody>
          <a:bodyPr/>
          <a:lstStyle/>
          <a:p>
            <a:fld id="{1EBD4618-6B35-4AF7-93CA-5C3E2FD22EE2}" type="slidenum">
              <a:rPr lang="he-IL" smtClean="0"/>
              <a:t>17</a:t>
            </a:fld>
            <a:endParaRPr lang="he-IL"/>
          </a:p>
        </p:txBody>
      </p:sp>
    </p:spTree>
    <p:extLst>
      <p:ext uri="{BB962C8B-B14F-4D97-AF65-F5344CB8AC3E}">
        <p14:creationId xmlns:p14="http://schemas.microsoft.com/office/powerpoint/2010/main" val="201227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8FF9B-1B49-80D0-4A8D-B87015A280A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AEE9918-8337-CB4B-D758-CDA2263B61D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8751452-724B-ED30-7526-9A58CD2689E4}"/>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BA3BAA26-0AAF-8079-858E-F89C81EDCFD3}"/>
              </a:ext>
            </a:extLst>
          </p:cNvPr>
          <p:cNvSpPr>
            <a:spLocks noGrp="1"/>
          </p:cNvSpPr>
          <p:nvPr>
            <p:ph type="sldNum" sz="quarter" idx="5"/>
          </p:nvPr>
        </p:nvSpPr>
        <p:spPr/>
        <p:txBody>
          <a:bodyPr/>
          <a:lstStyle/>
          <a:p>
            <a:fld id="{1EBD4618-6B35-4AF7-93CA-5C3E2FD22EE2}" type="slidenum">
              <a:rPr lang="he-IL" smtClean="0"/>
              <a:t>18</a:t>
            </a:fld>
            <a:endParaRPr lang="he-IL"/>
          </a:p>
        </p:txBody>
      </p:sp>
    </p:spTree>
    <p:extLst>
      <p:ext uri="{BB962C8B-B14F-4D97-AF65-F5344CB8AC3E}">
        <p14:creationId xmlns:p14="http://schemas.microsoft.com/office/powerpoint/2010/main" val="423974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5" name="Footer Placeholder 4"/>
          <p:cNvSpPr>
            <a:spLocks noGrp="1"/>
          </p:cNvSpPr>
          <p:nvPr>
            <p:ph type="ftr" sz="quarter" idx="11"/>
          </p:nvPr>
        </p:nvSpPr>
        <p:spPr/>
        <p:txBody>
          <a:bodyPr/>
          <a:lstStyle/>
          <a:p>
            <a:endParaRPr lang="he-I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00C4948-272B-4A4A-9D6C-ADF1AAED34C8}" type="slidenum">
              <a:rPr lang="he-IL" smtClean="0"/>
              <a:t>‹#›</a:t>
            </a:fld>
            <a:endParaRPr lang="he-IL"/>
          </a:p>
        </p:txBody>
      </p:sp>
    </p:spTree>
    <p:extLst>
      <p:ext uri="{BB962C8B-B14F-4D97-AF65-F5344CB8AC3E}">
        <p14:creationId xmlns:p14="http://schemas.microsoft.com/office/powerpoint/2010/main" val="141708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0C4948-272B-4A4A-9D6C-ADF1AAED34C8}" type="slidenum">
              <a:rPr lang="he-IL" smtClean="0"/>
              <a:t>‹#›</a:t>
            </a:fld>
            <a:endParaRPr lang="he-IL"/>
          </a:p>
        </p:txBody>
      </p:sp>
    </p:spTree>
    <p:extLst>
      <p:ext uri="{BB962C8B-B14F-4D97-AF65-F5344CB8AC3E}">
        <p14:creationId xmlns:p14="http://schemas.microsoft.com/office/powerpoint/2010/main" val="163188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5" name="Footer Placeholder 4"/>
          <p:cNvSpPr>
            <a:spLocks noGrp="1"/>
          </p:cNvSpPr>
          <p:nvPr>
            <p:ph type="ftr" sz="quarter" idx="11"/>
          </p:nvPr>
        </p:nvSpPr>
        <p:spPr/>
        <p:txBody>
          <a:bodyPr/>
          <a:lstStyle/>
          <a:p>
            <a:endParaRPr lang="he-I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0C4948-272B-4A4A-9D6C-ADF1AAED34C8}" type="slidenum">
              <a:rPr lang="he-IL" smtClean="0"/>
              <a:t>‹#›</a:t>
            </a:fld>
            <a:endParaRPr lang="he-I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575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0C4948-272B-4A4A-9D6C-ADF1AAED34C8}" type="slidenum">
              <a:rPr lang="he-IL" smtClean="0"/>
              <a:t>‹#›</a:t>
            </a:fld>
            <a:endParaRPr lang="he-IL"/>
          </a:p>
        </p:txBody>
      </p:sp>
    </p:spTree>
    <p:extLst>
      <p:ext uri="{BB962C8B-B14F-4D97-AF65-F5344CB8AC3E}">
        <p14:creationId xmlns:p14="http://schemas.microsoft.com/office/powerpoint/2010/main" val="4027111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6" name="Footer Placeholder 5"/>
          <p:cNvSpPr>
            <a:spLocks noGrp="1"/>
          </p:cNvSpPr>
          <p:nvPr>
            <p:ph type="ftr" sz="quarter" idx="11"/>
          </p:nvPr>
        </p:nvSpPr>
        <p:spPr/>
        <p:txBody>
          <a:bodyPr/>
          <a:lstStyle/>
          <a:p>
            <a:endParaRPr lang="he-I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0C4948-272B-4A4A-9D6C-ADF1AAED34C8}" type="slidenum">
              <a:rPr lang="he-IL" smtClean="0"/>
              <a:t>‹#›</a:t>
            </a:fld>
            <a:endParaRPr lang="he-I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78611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0C4948-272B-4A4A-9D6C-ADF1AAED34C8}" type="slidenum">
              <a:rPr lang="he-IL" smtClean="0"/>
              <a:t>‹#›</a:t>
            </a:fld>
            <a:endParaRPr lang="he-IL"/>
          </a:p>
        </p:txBody>
      </p:sp>
    </p:spTree>
    <p:extLst>
      <p:ext uri="{BB962C8B-B14F-4D97-AF65-F5344CB8AC3E}">
        <p14:creationId xmlns:p14="http://schemas.microsoft.com/office/powerpoint/2010/main" val="3964177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0C4948-272B-4A4A-9D6C-ADF1AAED34C8}" type="slidenum">
              <a:rPr lang="he-IL" smtClean="0"/>
              <a:t>‹#›</a:t>
            </a:fld>
            <a:endParaRPr lang="he-IL"/>
          </a:p>
        </p:txBody>
      </p:sp>
    </p:spTree>
    <p:extLst>
      <p:ext uri="{BB962C8B-B14F-4D97-AF65-F5344CB8AC3E}">
        <p14:creationId xmlns:p14="http://schemas.microsoft.com/office/powerpoint/2010/main" val="1124664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0C4948-272B-4A4A-9D6C-ADF1AAED34C8}" type="slidenum">
              <a:rPr lang="he-IL" smtClean="0"/>
              <a:t>‹#›</a:t>
            </a:fld>
            <a:endParaRPr lang="he-IL"/>
          </a:p>
        </p:txBody>
      </p:sp>
    </p:spTree>
    <p:extLst>
      <p:ext uri="{BB962C8B-B14F-4D97-AF65-F5344CB8AC3E}">
        <p14:creationId xmlns:p14="http://schemas.microsoft.com/office/powerpoint/2010/main" val="357462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0C4948-272B-4A4A-9D6C-ADF1AAED34C8}" type="slidenum">
              <a:rPr lang="he-IL" smtClean="0"/>
              <a:t>‹#›</a:t>
            </a:fld>
            <a:endParaRPr lang="he-IL"/>
          </a:p>
        </p:txBody>
      </p:sp>
    </p:spTree>
    <p:extLst>
      <p:ext uri="{BB962C8B-B14F-4D97-AF65-F5344CB8AC3E}">
        <p14:creationId xmlns:p14="http://schemas.microsoft.com/office/powerpoint/2010/main" val="391012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0C4948-272B-4A4A-9D6C-ADF1AAED34C8}" type="slidenum">
              <a:rPr lang="he-IL" smtClean="0"/>
              <a:t>‹#›</a:t>
            </a:fld>
            <a:endParaRPr lang="he-IL"/>
          </a:p>
        </p:txBody>
      </p:sp>
    </p:spTree>
    <p:extLst>
      <p:ext uri="{BB962C8B-B14F-4D97-AF65-F5344CB8AC3E}">
        <p14:creationId xmlns:p14="http://schemas.microsoft.com/office/powerpoint/2010/main" val="33831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00C4948-272B-4A4A-9D6C-ADF1AAED34C8}" type="slidenum">
              <a:rPr lang="he-IL" smtClean="0"/>
              <a:t>‹#›</a:t>
            </a:fld>
            <a:endParaRPr lang="he-IL"/>
          </a:p>
        </p:txBody>
      </p:sp>
    </p:spTree>
    <p:extLst>
      <p:ext uri="{BB962C8B-B14F-4D97-AF65-F5344CB8AC3E}">
        <p14:creationId xmlns:p14="http://schemas.microsoft.com/office/powerpoint/2010/main" val="177164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8" name="Footer Placeholder 7"/>
          <p:cNvSpPr>
            <a:spLocks noGrp="1"/>
          </p:cNvSpPr>
          <p:nvPr>
            <p:ph type="ftr" sz="quarter" idx="11"/>
          </p:nvPr>
        </p:nvSpPr>
        <p:spPr/>
        <p:txBody>
          <a:bodyPr/>
          <a:lstStyle/>
          <a:p>
            <a:endParaRPr lang="he-I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00C4948-272B-4A4A-9D6C-ADF1AAED34C8}" type="slidenum">
              <a:rPr lang="he-IL" smtClean="0"/>
              <a:t>‹#›</a:t>
            </a:fld>
            <a:endParaRPr lang="he-IL"/>
          </a:p>
        </p:txBody>
      </p:sp>
    </p:spTree>
    <p:extLst>
      <p:ext uri="{BB962C8B-B14F-4D97-AF65-F5344CB8AC3E}">
        <p14:creationId xmlns:p14="http://schemas.microsoft.com/office/powerpoint/2010/main" val="155221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4" name="Footer Placeholder 3"/>
          <p:cNvSpPr>
            <a:spLocks noGrp="1"/>
          </p:cNvSpPr>
          <p:nvPr>
            <p:ph type="ftr" sz="quarter" idx="11"/>
          </p:nvPr>
        </p:nvSpPr>
        <p:spPr/>
        <p:txBody>
          <a:bodyPr/>
          <a:lstStyle/>
          <a:p>
            <a:endParaRPr lang="he-I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00C4948-272B-4A4A-9D6C-ADF1AAED34C8}" type="slidenum">
              <a:rPr lang="he-IL" smtClean="0"/>
              <a:t>‹#›</a:t>
            </a:fld>
            <a:endParaRPr lang="he-IL"/>
          </a:p>
        </p:txBody>
      </p:sp>
    </p:spTree>
    <p:extLst>
      <p:ext uri="{BB962C8B-B14F-4D97-AF65-F5344CB8AC3E}">
        <p14:creationId xmlns:p14="http://schemas.microsoft.com/office/powerpoint/2010/main" val="356010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3" name="Footer Placeholder 2"/>
          <p:cNvSpPr>
            <a:spLocks noGrp="1"/>
          </p:cNvSpPr>
          <p:nvPr>
            <p:ph type="ftr" sz="quarter" idx="11"/>
          </p:nvPr>
        </p:nvSpPr>
        <p:spPr/>
        <p:txBody>
          <a:bodyPr/>
          <a:lstStyle/>
          <a:p>
            <a:endParaRPr lang="he-I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00C4948-272B-4A4A-9D6C-ADF1AAED34C8}" type="slidenum">
              <a:rPr lang="he-IL" smtClean="0"/>
              <a:t>‹#›</a:t>
            </a:fld>
            <a:endParaRPr lang="he-IL"/>
          </a:p>
        </p:txBody>
      </p:sp>
    </p:spTree>
    <p:extLst>
      <p:ext uri="{BB962C8B-B14F-4D97-AF65-F5344CB8AC3E}">
        <p14:creationId xmlns:p14="http://schemas.microsoft.com/office/powerpoint/2010/main" val="1831168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00C4948-272B-4A4A-9D6C-ADF1AAED34C8}" type="slidenum">
              <a:rPr lang="he-IL" smtClean="0"/>
              <a:t>‹#›</a:t>
            </a:fld>
            <a:endParaRPr lang="he-IL"/>
          </a:p>
        </p:txBody>
      </p:sp>
    </p:spTree>
    <p:extLst>
      <p:ext uri="{BB962C8B-B14F-4D97-AF65-F5344CB8AC3E}">
        <p14:creationId xmlns:p14="http://schemas.microsoft.com/office/powerpoint/2010/main" val="84884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DFE20B13-1CF0-47CE-8F47-4AC217711A93}" type="datetimeFigureOut">
              <a:rPr lang="he-IL" smtClean="0"/>
              <a:t>כ"א/סיון/תשפ"ה</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0C4948-272B-4A4A-9D6C-ADF1AAED34C8}" type="slidenum">
              <a:rPr lang="he-IL" smtClean="0"/>
              <a:t>‹#›</a:t>
            </a:fld>
            <a:endParaRPr lang="he-IL"/>
          </a:p>
        </p:txBody>
      </p:sp>
    </p:spTree>
    <p:extLst>
      <p:ext uri="{BB962C8B-B14F-4D97-AF65-F5344CB8AC3E}">
        <p14:creationId xmlns:p14="http://schemas.microsoft.com/office/powerpoint/2010/main" val="200573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FE20B13-1CF0-47CE-8F47-4AC217711A93}" type="datetimeFigureOut">
              <a:rPr lang="he-IL" smtClean="0"/>
              <a:t>כ"א/סיון/תשפ"ה</a:t>
            </a:fld>
            <a:endParaRPr lang="he-I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00C4948-272B-4A4A-9D6C-ADF1AAED34C8}" type="slidenum">
              <a:rPr lang="he-IL" smtClean="0"/>
              <a:t>‹#›</a:t>
            </a:fld>
            <a:endParaRPr lang="he-IL"/>
          </a:p>
        </p:txBody>
      </p:sp>
    </p:spTree>
    <p:extLst>
      <p:ext uri="{BB962C8B-B14F-4D97-AF65-F5344CB8AC3E}">
        <p14:creationId xmlns:p14="http://schemas.microsoft.com/office/powerpoint/2010/main" val="2329353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8E67D9-B1FC-49FD-86AD-C52945D16B51}"/>
              </a:ext>
            </a:extLst>
          </p:cNvPr>
          <p:cNvSpPr>
            <a:spLocks noGrp="1"/>
          </p:cNvSpPr>
          <p:nvPr>
            <p:ph type="ctrTitle"/>
          </p:nvPr>
        </p:nvSpPr>
        <p:spPr>
          <a:xfrm>
            <a:off x="2589214" y="2514600"/>
            <a:ext cx="5295154" cy="2262781"/>
          </a:xfrm>
        </p:spPr>
        <p:txBody>
          <a:bodyPr>
            <a:normAutofit fontScale="90000"/>
          </a:bodyPr>
          <a:lstStyle/>
          <a:p>
            <a:r>
              <a:rPr lang="he-IL" dirty="0"/>
              <a:t>מעלת תפילת הנשים-הדרכה לתפילה בשפיכת הלב</a:t>
            </a:r>
          </a:p>
        </p:txBody>
      </p:sp>
      <p:sp>
        <p:nvSpPr>
          <p:cNvPr id="3" name="כותרת משנה 2">
            <a:extLst>
              <a:ext uri="{FF2B5EF4-FFF2-40B4-BE49-F238E27FC236}">
                <a16:creationId xmlns:a16="http://schemas.microsoft.com/office/drawing/2014/main" id="{6BEDE7E5-6E71-568E-266D-CB4C72CBC1E2}"/>
              </a:ext>
            </a:extLst>
          </p:cNvPr>
          <p:cNvSpPr>
            <a:spLocks noGrp="1"/>
          </p:cNvSpPr>
          <p:nvPr>
            <p:ph type="subTitle" idx="1"/>
          </p:nvPr>
        </p:nvSpPr>
        <p:spPr/>
        <p:txBody>
          <a:bodyPr/>
          <a:lstStyle/>
          <a:p>
            <a:r>
              <a:rPr lang="he-IL" dirty="0"/>
              <a:t>ע"פ ספרו של הרב יהודה </a:t>
            </a:r>
            <a:r>
              <a:rPr lang="he-IL" dirty="0" err="1"/>
              <a:t>עדס</a:t>
            </a:r>
            <a:endParaRPr lang="he-IL" dirty="0"/>
          </a:p>
          <a:p>
            <a:r>
              <a:rPr lang="he-IL" dirty="0"/>
              <a:t>האור לנשמה לבנות ישראל</a:t>
            </a:r>
          </a:p>
        </p:txBody>
      </p:sp>
      <p:pic>
        <p:nvPicPr>
          <p:cNvPr id="8" name="תמונה 7">
            <a:extLst>
              <a:ext uri="{FF2B5EF4-FFF2-40B4-BE49-F238E27FC236}">
                <a16:creationId xmlns:a16="http://schemas.microsoft.com/office/drawing/2014/main" id="{E90F8D6B-29C3-4057-0AEA-D806E479904C}"/>
              </a:ext>
            </a:extLst>
          </p:cNvPr>
          <p:cNvPicPr>
            <a:picLocks noChangeAspect="1"/>
          </p:cNvPicPr>
          <p:nvPr/>
        </p:nvPicPr>
        <p:blipFill>
          <a:blip r:embed="rId2"/>
          <a:stretch>
            <a:fillRect/>
          </a:stretch>
        </p:blipFill>
        <p:spPr>
          <a:xfrm>
            <a:off x="7966787" y="-102636"/>
            <a:ext cx="4321629" cy="6858000"/>
          </a:xfrm>
          <a:prstGeom prst="rect">
            <a:avLst/>
          </a:prstGeom>
        </p:spPr>
      </p:pic>
      <p:pic>
        <p:nvPicPr>
          <p:cNvPr id="10" name="תמונה 9">
            <a:extLst>
              <a:ext uri="{FF2B5EF4-FFF2-40B4-BE49-F238E27FC236}">
                <a16:creationId xmlns:a16="http://schemas.microsoft.com/office/drawing/2014/main" id="{E1278D4F-5AD8-1A3B-5BAB-A630FB76E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85" y="5804808"/>
            <a:ext cx="950556" cy="950556"/>
          </a:xfrm>
          <a:prstGeom prst="rect">
            <a:avLst/>
          </a:prstGeom>
        </p:spPr>
      </p:pic>
    </p:spTree>
    <p:extLst>
      <p:ext uri="{BB962C8B-B14F-4D97-AF65-F5344CB8AC3E}">
        <p14:creationId xmlns:p14="http://schemas.microsoft.com/office/powerpoint/2010/main" val="281459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A7A6-9203-B91D-8B93-C3BECEB6ECFC}"/>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90261C0B-5671-11C6-AF16-72C5BD75A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3" y="0"/>
            <a:ext cx="12100374" cy="6858000"/>
          </a:xfrm>
          <a:prstGeom prst="rect">
            <a:avLst/>
          </a:prstGeom>
        </p:spPr>
      </p:pic>
    </p:spTree>
    <p:extLst>
      <p:ext uri="{BB962C8B-B14F-4D97-AF65-F5344CB8AC3E}">
        <p14:creationId xmlns:p14="http://schemas.microsoft.com/office/powerpoint/2010/main" val="221260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042F8-133E-D34C-44D9-302FAA44D722}"/>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32636A30-756F-621B-F1E6-87A650E88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6"/>
            <a:ext cx="12192000" cy="6851068"/>
          </a:xfrm>
          <a:prstGeom prst="rect">
            <a:avLst/>
          </a:prstGeom>
        </p:spPr>
      </p:pic>
    </p:spTree>
    <p:extLst>
      <p:ext uri="{BB962C8B-B14F-4D97-AF65-F5344CB8AC3E}">
        <p14:creationId xmlns:p14="http://schemas.microsoft.com/office/powerpoint/2010/main" val="39379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DA35D-15FE-C013-3CD3-DCD847581FA0}"/>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1912D31D-F2A4-8467-B84E-8FBEE38CF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4" y="0"/>
            <a:ext cx="12136012" cy="6858000"/>
          </a:xfrm>
          <a:prstGeom prst="rect">
            <a:avLst/>
          </a:prstGeom>
        </p:spPr>
      </p:pic>
    </p:spTree>
    <p:extLst>
      <p:ext uri="{BB962C8B-B14F-4D97-AF65-F5344CB8AC3E}">
        <p14:creationId xmlns:p14="http://schemas.microsoft.com/office/powerpoint/2010/main" val="391360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41823C-BA4A-5BF5-20F9-8F704A0D02CA}"/>
              </a:ext>
            </a:extLst>
          </p:cNvPr>
          <p:cNvSpPr>
            <a:spLocks noGrp="1"/>
          </p:cNvSpPr>
          <p:nvPr>
            <p:ph type="title"/>
          </p:nvPr>
        </p:nvSpPr>
        <p:spPr/>
        <p:txBody>
          <a:bodyPr/>
          <a:lstStyle/>
          <a:p>
            <a:endParaRPr lang="he-IL" dirty="0"/>
          </a:p>
        </p:txBody>
      </p:sp>
      <p:pic>
        <p:nvPicPr>
          <p:cNvPr id="6" name="מציין מיקום של תמונה 5">
            <a:extLst>
              <a:ext uri="{FF2B5EF4-FFF2-40B4-BE49-F238E27FC236}">
                <a16:creationId xmlns:a16="http://schemas.microsoft.com/office/drawing/2014/main" id="{9836D037-7E80-755B-F0F3-93F27C76256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7931" b="27931"/>
          <a:stretch>
            <a:fillRect/>
          </a:stretch>
        </p:blipFill>
        <p:spPr/>
      </p:pic>
      <p:sp>
        <p:nvSpPr>
          <p:cNvPr id="4" name="מציין מיקום טקסט 3">
            <a:extLst>
              <a:ext uri="{FF2B5EF4-FFF2-40B4-BE49-F238E27FC236}">
                <a16:creationId xmlns:a16="http://schemas.microsoft.com/office/drawing/2014/main" id="{40752168-E672-7B5E-65C9-DC6B7D1D014E}"/>
              </a:ext>
            </a:extLst>
          </p:cNvPr>
          <p:cNvSpPr>
            <a:spLocks noGrp="1"/>
          </p:cNvSpPr>
          <p:nvPr>
            <p:ph type="body" sz="half" idx="2"/>
          </p:nvPr>
        </p:nvSpPr>
        <p:spPr/>
        <p:txBody>
          <a:bodyPr>
            <a:normAutofit fontScale="92500" lnSpcReduction="20000"/>
          </a:bodyPr>
          <a:lstStyle/>
          <a:p>
            <a:pPr algn="ctr"/>
            <a:r>
              <a:rPr lang="he-IL" sz="3200" b="1" dirty="0"/>
              <a:t>שרה </a:t>
            </a:r>
            <a:r>
              <a:rPr lang="he-IL" sz="3200" b="1" dirty="0" err="1"/>
              <a:t>שנירר</a:t>
            </a:r>
            <a:endParaRPr lang="he-IL" sz="3200" b="1" dirty="0"/>
          </a:p>
        </p:txBody>
      </p:sp>
    </p:spTree>
    <p:extLst>
      <p:ext uri="{BB962C8B-B14F-4D97-AF65-F5344CB8AC3E}">
        <p14:creationId xmlns:p14="http://schemas.microsoft.com/office/powerpoint/2010/main" val="185448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6F76D-EAFC-4E03-FC02-1451AC5B65D3}"/>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7041319-8960-D17D-BCAE-41F215E87DE0}"/>
              </a:ext>
            </a:extLst>
          </p:cNvPr>
          <p:cNvSpPr>
            <a:spLocks noGrp="1"/>
          </p:cNvSpPr>
          <p:nvPr>
            <p:ph type="title"/>
          </p:nvPr>
        </p:nvSpPr>
        <p:spPr/>
        <p:txBody>
          <a:bodyPr/>
          <a:lstStyle/>
          <a:p>
            <a:r>
              <a:rPr lang="he-IL" dirty="0"/>
              <a:t>מי היא שרה </a:t>
            </a:r>
            <a:r>
              <a:rPr lang="he-IL" dirty="0" err="1"/>
              <a:t>שנירר</a:t>
            </a:r>
            <a:r>
              <a:rPr lang="he-IL" dirty="0"/>
              <a:t>?</a:t>
            </a:r>
          </a:p>
        </p:txBody>
      </p:sp>
      <p:graphicFrame>
        <p:nvGraphicFramePr>
          <p:cNvPr id="6" name="מציין מיקום תוכן 5">
            <a:extLst>
              <a:ext uri="{FF2B5EF4-FFF2-40B4-BE49-F238E27FC236}">
                <a16:creationId xmlns:a16="http://schemas.microsoft.com/office/drawing/2014/main" id="{17C89278-75A7-E6E2-A8E1-4FD9868F8C79}"/>
              </a:ext>
            </a:extLst>
          </p:cNvPr>
          <p:cNvGraphicFramePr>
            <a:graphicFrameLocks noGrp="1"/>
          </p:cNvGraphicFramePr>
          <p:nvPr>
            <p:ph sz="half" idx="1"/>
            <p:extLst>
              <p:ext uri="{D42A27DB-BD31-4B8C-83A1-F6EECF244321}">
                <p14:modId xmlns:p14="http://schemas.microsoft.com/office/powerpoint/2010/main" val="3760384819"/>
              </p:ext>
            </p:extLst>
          </p:nvPr>
        </p:nvGraphicFramePr>
        <p:xfrm>
          <a:off x="743578" y="1825625"/>
          <a:ext cx="10610222"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504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C56FAB-9E22-230D-9C27-6B20DB353024}"/>
              </a:ext>
            </a:extLst>
          </p:cNvPr>
          <p:cNvSpPr>
            <a:spLocks noGrp="1"/>
          </p:cNvSpPr>
          <p:nvPr>
            <p:ph type="title"/>
          </p:nvPr>
        </p:nvSpPr>
        <p:spPr/>
        <p:txBody>
          <a:bodyPr/>
          <a:lstStyle/>
          <a:p>
            <a:pPr lvl="0"/>
            <a:r>
              <a:rPr lang="he-IL" b="1" dirty="0">
                <a:latin typeface="Segoe UI Light" panose="020B0502040204020203" pitchFamily="34" charset="0"/>
                <a:cs typeface="Segoe UI Light" panose="020B0502040204020203" pitchFamily="34" charset="0"/>
              </a:rPr>
              <a:t>אופן ההוראה והדוגמה האישית</a:t>
            </a:r>
          </a:p>
        </p:txBody>
      </p:sp>
      <p:graphicFrame>
        <p:nvGraphicFramePr>
          <p:cNvPr id="6" name="מציין מיקום תוכן 5">
            <a:extLst>
              <a:ext uri="{FF2B5EF4-FFF2-40B4-BE49-F238E27FC236}">
                <a16:creationId xmlns:a16="http://schemas.microsoft.com/office/drawing/2014/main" id="{1B7F2070-60D2-9F43-6C26-EC9DE957E280}"/>
              </a:ext>
            </a:extLst>
          </p:cNvPr>
          <p:cNvGraphicFramePr>
            <a:graphicFrameLocks noGrp="1"/>
          </p:cNvGraphicFramePr>
          <p:nvPr>
            <p:ph sz="half" idx="1"/>
            <p:extLst>
              <p:ext uri="{D42A27DB-BD31-4B8C-83A1-F6EECF244321}">
                <p14:modId xmlns:p14="http://schemas.microsoft.com/office/powerpoint/2010/main" val="685995132"/>
              </p:ext>
            </p:extLst>
          </p:nvPr>
        </p:nvGraphicFramePr>
        <p:xfrm>
          <a:off x="743578" y="1825625"/>
          <a:ext cx="10610222"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59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E0767-7FAC-04BB-EB22-D23865D014E4}"/>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6BC7425-58AE-5E2D-2747-2008A30359B5}"/>
              </a:ext>
            </a:extLst>
          </p:cNvPr>
          <p:cNvSpPr>
            <a:spLocks noGrp="1"/>
          </p:cNvSpPr>
          <p:nvPr>
            <p:ph type="title"/>
          </p:nvPr>
        </p:nvSpPr>
        <p:spPr/>
        <p:txBody>
          <a:bodyPr/>
          <a:lstStyle/>
          <a:p>
            <a:pPr lvl="0"/>
            <a:r>
              <a:rPr lang="he-IL" b="1" dirty="0">
                <a:latin typeface="Calibri Light" panose="020F0302020204030204" pitchFamily="34" charset="0"/>
                <a:ea typeface="Calibri Light" panose="020F0302020204030204" pitchFamily="34" charset="0"/>
                <a:cs typeface="Calibri Light" panose="020F0302020204030204" pitchFamily="34" charset="0"/>
              </a:rPr>
              <a:t>שפיכת הלב בתפילה</a:t>
            </a:r>
            <a:r>
              <a:rPr lang="he-IL" dirty="0">
                <a:latin typeface="Calibri Light" panose="020F0302020204030204" pitchFamily="34" charset="0"/>
                <a:ea typeface="Calibri Light" panose="020F0302020204030204" pitchFamily="34" charset="0"/>
                <a:cs typeface="Calibri Light" panose="020F0302020204030204" pitchFamily="34" charset="0"/>
              </a:rPr>
              <a:t>: </a:t>
            </a:r>
            <a:endParaRPr lang="he-IL" dirty="0"/>
          </a:p>
        </p:txBody>
      </p:sp>
      <p:graphicFrame>
        <p:nvGraphicFramePr>
          <p:cNvPr id="6" name="מציין מיקום תוכן 5">
            <a:extLst>
              <a:ext uri="{FF2B5EF4-FFF2-40B4-BE49-F238E27FC236}">
                <a16:creationId xmlns:a16="http://schemas.microsoft.com/office/drawing/2014/main" id="{E8E315B7-4A45-8885-FA2E-D4F5D6F70E28}"/>
              </a:ext>
            </a:extLst>
          </p:cNvPr>
          <p:cNvGraphicFramePr>
            <a:graphicFrameLocks noGrp="1"/>
          </p:cNvGraphicFramePr>
          <p:nvPr>
            <p:ph sz="half" idx="1"/>
            <p:extLst>
              <p:ext uri="{D42A27DB-BD31-4B8C-83A1-F6EECF244321}">
                <p14:modId xmlns:p14="http://schemas.microsoft.com/office/powerpoint/2010/main" val="3564296941"/>
              </p:ext>
            </p:extLst>
          </p:nvPr>
        </p:nvGraphicFramePr>
        <p:xfrm>
          <a:off x="743578" y="1493520"/>
          <a:ext cx="10610222" cy="499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1743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7D4E3-AD45-3F7B-5559-F83EC49FE03B}"/>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1A565453-22E4-CEA4-48DA-1DF24C48CD26}"/>
              </a:ext>
            </a:extLst>
          </p:cNvPr>
          <p:cNvSpPr>
            <a:spLocks noGrp="1"/>
          </p:cNvSpPr>
          <p:nvPr>
            <p:ph type="title"/>
          </p:nvPr>
        </p:nvSpPr>
        <p:spPr>
          <a:xfrm>
            <a:off x="743578" y="365125"/>
            <a:ext cx="10515600" cy="1325563"/>
          </a:xfrm>
        </p:spPr>
        <p:txBody>
          <a:bodyPr/>
          <a:lstStyle/>
          <a:p>
            <a:pPr lvl="0" algn="just"/>
            <a:r>
              <a:rPr lang="he-IL" b="1" dirty="0">
                <a:latin typeface="Calibri Light" panose="020F0302020204030204" pitchFamily="34" charset="0"/>
                <a:ea typeface="Calibri Light" panose="020F0302020204030204" pitchFamily="34" charset="0"/>
                <a:cs typeface="Calibri Light" panose="020F0302020204030204" pitchFamily="34" charset="0"/>
              </a:rPr>
              <a:t>דבקות הנפש והמחשבה בה'</a:t>
            </a:r>
            <a:r>
              <a:rPr lang="he-IL" dirty="0">
                <a:latin typeface="Calibri Light" panose="020F0302020204030204" pitchFamily="34" charset="0"/>
                <a:ea typeface="Calibri Light" panose="020F0302020204030204" pitchFamily="34" charset="0"/>
                <a:cs typeface="Calibri Light" panose="020F0302020204030204" pitchFamily="34" charset="0"/>
              </a:rPr>
              <a:t>: </a:t>
            </a:r>
          </a:p>
        </p:txBody>
      </p:sp>
      <p:graphicFrame>
        <p:nvGraphicFramePr>
          <p:cNvPr id="6" name="מציין מיקום תוכן 5">
            <a:extLst>
              <a:ext uri="{FF2B5EF4-FFF2-40B4-BE49-F238E27FC236}">
                <a16:creationId xmlns:a16="http://schemas.microsoft.com/office/drawing/2014/main" id="{43FD5472-4681-868E-4DFF-CB254F29DAE4}"/>
              </a:ext>
            </a:extLst>
          </p:cNvPr>
          <p:cNvGraphicFramePr>
            <a:graphicFrameLocks noGrp="1"/>
          </p:cNvGraphicFramePr>
          <p:nvPr>
            <p:ph sz="half" idx="1"/>
            <p:extLst>
              <p:ext uri="{D42A27DB-BD31-4B8C-83A1-F6EECF244321}">
                <p14:modId xmlns:p14="http://schemas.microsoft.com/office/powerpoint/2010/main" val="2021707015"/>
              </p:ext>
            </p:extLst>
          </p:nvPr>
        </p:nvGraphicFramePr>
        <p:xfrm>
          <a:off x="743578" y="1825625"/>
          <a:ext cx="10610222"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45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7BC75-C92E-E7C2-988D-5107594FCFA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B3C2C840-EA1D-970F-F627-9A9D7033F501}"/>
              </a:ext>
            </a:extLst>
          </p:cNvPr>
          <p:cNvSpPr>
            <a:spLocks noGrp="1"/>
          </p:cNvSpPr>
          <p:nvPr>
            <p:ph type="title"/>
          </p:nvPr>
        </p:nvSpPr>
        <p:spPr/>
        <p:txBody>
          <a:bodyPr/>
          <a:lstStyle/>
          <a:p>
            <a:r>
              <a:rPr lang="he-IL" dirty="0"/>
              <a:t>צוואתה של שרה </a:t>
            </a:r>
            <a:r>
              <a:rPr lang="he-IL" dirty="0" err="1"/>
              <a:t>שנירר</a:t>
            </a:r>
            <a:endParaRPr lang="he-IL" dirty="0"/>
          </a:p>
        </p:txBody>
      </p:sp>
      <p:graphicFrame>
        <p:nvGraphicFramePr>
          <p:cNvPr id="6" name="מציין מיקום תוכן 5">
            <a:extLst>
              <a:ext uri="{FF2B5EF4-FFF2-40B4-BE49-F238E27FC236}">
                <a16:creationId xmlns:a16="http://schemas.microsoft.com/office/drawing/2014/main" id="{BA8C28BA-D00C-9387-B744-263DC1806BAE}"/>
              </a:ext>
            </a:extLst>
          </p:cNvPr>
          <p:cNvGraphicFramePr>
            <a:graphicFrameLocks noGrp="1"/>
          </p:cNvGraphicFramePr>
          <p:nvPr>
            <p:ph sz="half" idx="1"/>
            <p:extLst>
              <p:ext uri="{D42A27DB-BD31-4B8C-83A1-F6EECF244321}">
                <p14:modId xmlns:p14="http://schemas.microsoft.com/office/powerpoint/2010/main" val="2244964477"/>
              </p:ext>
            </p:extLst>
          </p:nvPr>
        </p:nvGraphicFramePr>
        <p:xfrm>
          <a:off x="743578" y="1825625"/>
          <a:ext cx="10610222"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849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CA95A83D-EE47-8C7D-420D-9DF524E1C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255" y="0"/>
            <a:ext cx="7786253" cy="7015018"/>
          </a:xfrm>
          <a:prstGeom prst="rect">
            <a:avLst/>
          </a:prstGeom>
        </p:spPr>
      </p:pic>
    </p:spTree>
    <p:extLst>
      <p:ext uri="{BB962C8B-B14F-4D97-AF65-F5344CB8AC3E}">
        <p14:creationId xmlns:p14="http://schemas.microsoft.com/office/powerpoint/2010/main" val="162891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C94D3BC-BE67-BF58-21CE-27E19237AF6D}"/>
              </a:ext>
            </a:extLst>
          </p:cNvPr>
          <p:cNvSpPr>
            <a:spLocks noGrp="1"/>
          </p:cNvSpPr>
          <p:nvPr>
            <p:ph type="title"/>
          </p:nvPr>
        </p:nvSpPr>
        <p:spPr>
          <a:xfrm>
            <a:off x="2533229" y="1278293"/>
            <a:ext cx="8915399" cy="4162032"/>
          </a:xfrm>
        </p:spPr>
        <p:txBody>
          <a:bodyPr>
            <a:normAutofit fontScale="90000"/>
          </a:bodyPr>
          <a:lstStyle/>
          <a:p>
            <a:pPr algn="r"/>
            <a:r>
              <a:rPr lang="he-IL" dirty="0"/>
              <a:t>א מִזְמוֹר לְתוֹדָה הָרִיעוּ לַיהֹוָה כָּל הָאָרֶץ:</a:t>
            </a:r>
            <a:br>
              <a:rPr lang="he-IL" dirty="0"/>
            </a:br>
            <a:r>
              <a:rPr lang="he-IL" dirty="0"/>
              <a:t>ב עִבְדוּ אֶת יְהֹוָה בְּשִׂמְחָה בֹּאוּ לְפָנָיו בִּרְנָנָה:</a:t>
            </a:r>
            <a:br>
              <a:rPr lang="he-IL" dirty="0"/>
            </a:br>
            <a:r>
              <a:rPr lang="he-IL" dirty="0"/>
              <a:t>ג דְּעוּ כִּי יְהֹוָה הוּא </a:t>
            </a:r>
            <a:r>
              <a:rPr lang="he-IL" dirty="0" err="1"/>
              <a:t>אֱלֹהִים</a:t>
            </a:r>
            <a:r>
              <a:rPr lang="he-IL" dirty="0"/>
              <a:t> הוּא עָשָׂנוּ (וְלֹא) [וְלוֹ] אֲנַחְנוּ עַמּוֹ וְצֹאן מַרְעִיתוֹ:</a:t>
            </a:r>
            <a:br>
              <a:rPr lang="he-IL" dirty="0"/>
            </a:br>
            <a:r>
              <a:rPr lang="he-IL" dirty="0"/>
              <a:t>ד בֹּאוּ שְׁעָרָיו בְּתוֹדָה </a:t>
            </a:r>
            <a:r>
              <a:rPr lang="he-IL" dirty="0" err="1"/>
              <a:t>חֲצֵרֹתָיו</a:t>
            </a:r>
            <a:r>
              <a:rPr lang="he-IL" dirty="0"/>
              <a:t> </a:t>
            </a:r>
            <a:r>
              <a:rPr lang="he-IL" dirty="0" err="1"/>
              <a:t>בִּתְהִלָּה</a:t>
            </a:r>
            <a:r>
              <a:rPr lang="he-IL" dirty="0"/>
              <a:t> הוֹדוּ לוֹ בָּרְכוּ שְׁמוֹ:</a:t>
            </a:r>
            <a:br>
              <a:rPr lang="he-IL" dirty="0"/>
            </a:br>
            <a:r>
              <a:rPr lang="he-IL" dirty="0"/>
              <a:t>ה כִּי טוֹב יְהֹוָה לְעוֹלָם חַסְדּוֹ וְעַד דֹּר וָדֹר אֱמוּנָתוֹ:</a:t>
            </a:r>
          </a:p>
        </p:txBody>
      </p:sp>
    </p:spTree>
    <p:extLst>
      <p:ext uri="{BB962C8B-B14F-4D97-AF65-F5344CB8AC3E}">
        <p14:creationId xmlns:p14="http://schemas.microsoft.com/office/powerpoint/2010/main" val="2351250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269839-FF99-2C43-F89C-B345B647A9AC}"/>
              </a:ext>
            </a:extLst>
          </p:cNvPr>
          <p:cNvSpPr>
            <a:spLocks noGrp="1"/>
          </p:cNvSpPr>
          <p:nvPr>
            <p:ph type="title"/>
          </p:nvPr>
        </p:nvSpPr>
        <p:spPr/>
        <p:txBody>
          <a:bodyPr/>
          <a:lstStyle/>
          <a:p>
            <a:endParaRPr lang="he-IL" dirty="0"/>
          </a:p>
        </p:txBody>
      </p:sp>
      <p:sp>
        <p:nvSpPr>
          <p:cNvPr id="3" name="מציין מיקום טקסט 2">
            <a:extLst>
              <a:ext uri="{FF2B5EF4-FFF2-40B4-BE49-F238E27FC236}">
                <a16:creationId xmlns:a16="http://schemas.microsoft.com/office/drawing/2014/main" id="{76EB4001-BF93-5491-0913-A09B0F34B189}"/>
              </a:ext>
            </a:extLst>
          </p:cNvPr>
          <p:cNvSpPr>
            <a:spLocks noGrp="1"/>
          </p:cNvSpPr>
          <p:nvPr>
            <p:ph type="body" idx="1"/>
          </p:nvPr>
        </p:nvSpPr>
        <p:spPr/>
        <p:txBody>
          <a:bodyPr>
            <a:normAutofit/>
          </a:bodyPr>
          <a:lstStyle/>
          <a:p>
            <a:endParaRPr lang="he-IL" dirty="0"/>
          </a:p>
        </p:txBody>
      </p:sp>
      <p:pic>
        <p:nvPicPr>
          <p:cNvPr id="7" name="תמונה 6">
            <a:extLst>
              <a:ext uri="{FF2B5EF4-FFF2-40B4-BE49-F238E27FC236}">
                <a16:creationId xmlns:a16="http://schemas.microsoft.com/office/drawing/2014/main" id="{C1AADE5B-20AD-3EE8-A9BC-0FA488D06234}"/>
              </a:ext>
            </a:extLst>
          </p:cNvPr>
          <p:cNvPicPr>
            <a:picLocks noChangeAspect="1"/>
          </p:cNvPicPr>
          <p:nvPr/>
        </p:nvPicPr>
        <p:blipFill>
          <a:blip r:embed="rId2"/>
          <a:stretch>
            <a:fillRect/>
          </a:stretch>
        </p:blipFill>
        <p:spPr>
          <a:xfrm>
            <a:off x="83127" y="0"/>
            <a:ext cx="12044218" cy="6858000"/>
          </a:xfrm>
          <a:prstGeom prst="rect">
            <a:avLst/>
          </a:prstGeom>
        </p:spPr>
      </p:pic>
      <p:sp>
        <p:nvSpPr>
          <p:cNvPr id="8" name="תיבת טקסט 7">
            <a:extLst>
              <a:ext uri="{FF2B5EF4-FFF2-40B4-BE49-F238E27FC236}">
                <a16:creationId xmlns:a16="http://schemas.microsoft.com/office/drawing/2014/main" id="{3D77A59D-E322-012E-05C2-00190CC94738}"/>
              </a:ext>
            </a:extLst>
          </p:cNvPr>
          <p:cNvSpPr txBox="1"/>
          <p:nvPr/>
        </p:nvSpPr>
        <p:spPr>
          <a:xfrm>
            <a:off x="1773382" y="1911927"/>
            <a:ext cx="9731229" cy="1046440"/>
          </a:xfrm>
          <a:prstGeom prst="rect">
            <a:avLst/>
          </a:prstGeom>
          <a:noFill/>
        </p:spPr>
        <p:txBody>
          <a:bodyPr wrap="square" rtlCol="1">
            <a:spAutoFit/>
          </a:bodyPr>
          <a:lstStyle/>
          <a:p>
            <a:r>
              <a:rPr lang="he-IL" sz="4400" b="1" dirty="0">
                <a:solidFill>
                  <a:schemeClr val="bg1"/>
                </a:solidFill>
              </a:rPr>
              <a:t>תודה על ההקשבה ושיתוף הפעולה</a:t>
            </a:r>
          </a:p>
          <a:p>
            <a:endParaRPr lang="he-IL" dirty="0">
              <a:solidFill>
                <a:schemeClr val="bg1"/>
              </a:solidFill>
            </a:endParaRPr>
          </a:p>
        </p:txBody>
      </p:sp>
    </p:spTree>
    <p:extLst>
      <p:ext uri="{BB962C8B-B14F-4D97-AF65-F5344CB8AC3E}">
        <p14:creationId xmlns:p14="http://schemas.microsoft.com/office/powerpoint/2010/main" val="177491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08219EB-F2F3-3BB3-D592-F990E2366DA5}"/>
              </a:ext>
            </a:extLst>
          </p:cNvPr>
          <p:cNvSpPr>
            <a:spLocks noGrp="1"/>
          </p:cNvSpPr>
          <p:nvPr>
            <p:ph type="title"/>
          </p:nvPr>
        </p:nvSpPr>
        <p:spPr/>
        <p:txBody>
          <a:bodyPr/>
          <a:lstStyle/>
          <a:p>
            <a:endParaRPr lang="he-IL"/>
          </a:p>
        </p:txBody>
      </p:sp>
      <p:sp>
        <p:nvSpPr>
          <p:cNvPr id="3" name="מציין מיקום טקסט 2">
            <a:extLst>
              <a:ext uri="{FF2B5EF4-FFF2-40B4-BE49-F238E27FC236}">
                <a16:creationId xmlns:a16="http://schemas.microsoft.com/office/drawing/2014/main" id="{BBBCCFD4-CCC8-D39D-2828-C37B72FD335C}"/>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364839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03864E-B7E1-4661-6FCA-9B51ABD7A31D}"/>
              </a:ext>
            </a:extLst>
          </p:cNvPr>
          <p:cNvSpPr>
            <a:spLocks noGrp="1"/>
          </p:cNvSpPr>
          <p:nvPr>
            <p:ph type="title"/>
          </p:nvPr>
        </p:nvSpPr>
        <p:spPr/>
        <p:txBody>
          <a:bodyPr/>
          <a:lstStyle/>
          <a:p>
            <a:pPr algn="ctr"/>
            <a:r>
              <a:rPr lang="he-IL" dirty="0"/>
              <a:t>אל נקמות ה'/תהילים צ"ד </a:t>
            </a:r>
          </a:p>
        </p:txBody>
      </p:sp>
      <p:sp>
        <p:nvSpPr>
          <p:cNvPr id="4" name="מציין מיקום תוכן 3">
            <a:extLst>
              <a:ext uri="{FF2B5EF4-FFF2-40B4-BE49-F238E27FC236}">
                <a16:creationId xmlns:a16="http://schemas.microsoft.com/office/drawing/2014/main" id="{7868DA84-4FA8-62B1-2E44-892AD0D37617}"/>
              </a:ext>
            </a:extLst>
          </p:cNvPr>
          <p:cNvSpPr>
            <a:spLocks noGrp="1"/>
          </p:cNvSpPr>
          <p:nvPr>
            <p:ph sz="half" idx="2"/>
          </p:nvPr>
        </p:nvSpPr>
        <p:spPr>
          <a:xfrm>
            <a:off x="2514567" y="1598941"/>
            <a:ext cx="4342893" cy="3354060"/>
          </a:xfrm>
        </p:spPr>
        <p:txBody>
          <a:bodyPr>
            <a:noAutofit/>
          </a:bodyPr>
          <a:lstStyle/>
          <a:p>
            <a:r>
              <a:rPr lang="he-IL" sz="1600" dirty="0" err="1"/>
              <a:t>יביג</a:t>
            </a:r>
            <a:r>
              <a:rPr lang="he-IL" sz="1600" dirty="0"/>
              <a:t> לְהַשְׁקִיט לוֹ מִימֵי רָע עַד יִכָּרֶה לָרָשָׁע שָׁחַת:</a:t>
            </a:r>
          </a:p>
          <a:p>
            <a:r>
              <a:rPr lang="he-IL" sz="1600" dirty="0"/>
              <a:t> אַשְׁרֵי הַגֶּבֶר אֲשֶׁר </a:t>
            </a:r>
            <a:r>
              <a:rPr lang="he-IL" sz="1600" dirty="0" err="1"/>
              <a:t>תְּיַסְּרֶנּו</a:t>
            </a:r>
            <a:r>
              <a:rPr lang="he-IL" sz="1600" dirty="0"/>
              <a:t>ּ יָּהּ וּמִתּוֹרָתְךָ תְלַמְּדֶנּוּ:</a:t>
            </a:r>
          </a:p>
          <a:p>
            <a:r>
              <a:rPr lang="he-IL" sz="1600" dirty="0"/>
              <a:t>יד כִּי לֹא </a:t>
            </a:r>
            <a:r>
              <a:rPr lang="he-IL" sz="1600" dirty="0" err="1"/>
              <a:t>יִטֹּש</a:t>
            </a:r>
            <a:r>
              <a:rPr lang="he-IL" sz="1600" dirty="0"/>
              <a:t>ׁ יְהֹוָה עַמּוֹ וְנַחֲלָתוֹ לֹא </a:t>
            </a:r>
            <a:r>
              <a:rPr lang="he-IL" sz="1600" dirty="0" err="1"/>
              <a:t>יַעֲזֹב</a:t>
            </a:r>
            <a:r>
              <a:rPr lang="he-IL" sz="1600" dirty="0"/>
              <a:t>:</a:t>
            </a:r>
          </a:p>
          <a:p>
            <a:r>
              <a:rPr lang="he-IL" sz="1600" dirty="0"/>
              <a:t>טו כִּי עַד צֶדֶק יָשׁוּב מִשְׁפָּט וְאַחֲרָיו כָּל יִשְׁרֵי לֵב:</a:t>
            </a:r>
          </a:p>
          <a:p>
            <a:r>
              <a:rPr lang="he-IL" sz="1600" dirty="0" err="1"/>
              <a:t>טז</a:t>
            </a:r>
            <a:r>
              <a:rPr lang="he-IL" sz="1600" dirty="0"/>
              <a:t> מִי יָקוּם לִי עִם מְרֵעִים מִי </a:t>
            </a:r>
            <a:r>
              <a:rPr lang="he-IL" sz="1600" dirty="0" err="1"/>
              <a:t>יִתְיַצֵּב</a:t>
            </a:r>
            <a:r>
              <a:rPr lang="he-IL" sz="1600" dirty="0"/>
              <a:t> לִי עִם פֹּעֲלֵי אָוֶן:</a:t>
            </a:r>
          </a:p>
          <a:p>
            <a:r>
              <a:rPr lang="he-IL" sz="1600" dirty="0" err="1"/>
              <a:t>יז</a:t>
            </a:r>
            <a:r>
              <a:rPr lang="he-IL" sz="1600" dirty="0"/>
              <a:t> לוּלֵי יְהֹוָה עֶזְרָתָה לִּי כִּמְעַט שָׁכְנָה דוּמָה נַפְשִׁי:</a:t>
            </a:r>
          </a:p>
          <a:p>
            <a:r>
              <a:rPr lang="he-IL" sz="1600" dirty="0" err="1"/>
              <a:t>יח</a:t>
            </a:r>
            <a:r>
              <a:rPr lang="he-IL" sz="1600" dirty="0"/>
              <a:t> אִם אָמַרְתִּי מָטָה רַגְלִי חַסְדְּךָ יְהֹוָה יִסְעָדֵנִי:</a:t>
            </a:r>
          </a:p>
          <a:p>
            <a:r>
              <a:rPr lang="he-IL" sz="1600" dirty="0" err="1"/>
              <a:t>יט</a:t>
            </a:r>
            <a:r>
              <a:rPr lang="he-IL" sz="1600" dirty="0"/>
              <a:t> בְּרֹב שַׂרְעַפַּי בְּקִרְבִּי תַּנְחוּמֶיךָ יְשַׁעַשְׁעוּ נַפְשִׁי:</a:t>
            </a:r>
          </a:p>
          <a:p>
            <a:r>
              <a:rPr lang="he-IL" sz="1600" dirty="0"/>
              <a:t>כ הַיְחָבְרְךָ </a:t>
            </a:r>
            <a:r>
              <a:rPr lang="he-IL" sz="1600" dirty="0" err="1"/>
              <a:t>כִּסֵּא</a:t>
            </a:r>
            <a:r>
              <a:rPr lang="he-IL" sz="1600" dirty="0"/>
              <a:t> </a:t>
            </a:r>
            <a:r>
              <a:rPr lang="he-IL" sz="1600" dirty="0" err="1"/>
              <a:t>הַוּוֹת</a:t>
            </a:r>
            <a:r>
              <a:rPr lang="he-IL" sz="1600" dirty="0"/>
              <a:t> יֹצֵר עָמָל עֲלֵי </a:t>
            </a:r>
            <a:r>
              <a:rPr lang="he-IL" sz="1600" dirty="0" err="1"/>
              <a:t>חֹק</a:t>
            </a:r>
            <a:r>
              <a:rPr lang="he-IL" sz="1600" dirty="0"/>
              <a:t>:</a:t>
            </a:r>
          </a:p>
          <a:p>
            <a:r>
              <a:rPr lang="he-IL" sz="1600" dirty="0" err="1"/>
              <a:t>כא</a:t>
            </a:r>
            <a:r>
              <a:rPr lang="he-IL" sz="1600" dirty="0"/>
              <a:t> </a:t>
            </a:r>
            <a:r>
              <a:rPr lang="he-IL" sz="1600" dirty="0" err="1"/>
              <a:t>יָגוֹדּו</a:t>
            </a:r>
            <a:r>
              <a:rPr lang="he-IL" sz="1600" dirty="0"/>
              <a:t>ּ עַל נֶפֶשׁ צַדִּיק וְדָם נָקִי יַרְשִׁיעוּ:</a:t>
            </a:r>
          </a:p>
          <a:p>
            <a:r>
              <a:rPr lang="he-IL" sz="1600" dirty="0" err="1"/>
              <a:t>כב</a:t>
            </a:r>
            <a:r>
              <a:rPr lang="he-IL" sz="1600" dirty="0"/>
              <a:t> וַיְהִי יְהֹוָה לִי לְמִשְׂגָּב </a:t>
            </a:r>
            <a:r>
              <a:rPr lang="he-IL" sz="1600" dirty="0" err="1"/>
              <a:t>וֵאלֹהַי</a:t>
            </a:r>
            <a:r>
              <a:rPr lang="he-IL" sz="1600" dirty="0"/>
              <a:t> לְצוּר מַחְסִי:</a:t>
            </a:r>
          </a:p>
          <a:p>
            <a:r>
              <a:rPr lang="he-IL" sz="1600" dirty="0" err="1"/>
              <a:t>כג</a:t>
            </a:r>
            <a:r>
              <a:rPr lang="he-IL" sz="1600" dirty="0"/>
              <a:t> וַיָּשֶׁב עֲלֵיהֶם אֶת אוֹנָם וּבְרָעָתָם יַצְמִיתֵם </a:t>
            </a:r>
            <a:r>
              <a:rPr lang="he-IL" sz="1600" dirty="0" err="1"/>
              <a:t>יַצְמִיתֵם</a:t>
            </a:r>
            <a:r>
              <a:rPr lang="he-IL" sz="1600" dirty="0"/>
              <a:t> יְהֹוָה </a:t>
            </a:r>
            <a:r>
              <a:rPr lang="he-IL" sz="1600" dirty="0" err="1"/>
              <a:t>אֱלֹהֵינו</a:t>
            </a:r>
            <a:r>
              <a:rPr lang="he-IL" sz="1600" dirty="0"/>
              <a:t>ּ:</a:t>
            </a:r>
          </a:p>
        </p:txBody>
      </p:sp>
      <p:sp>
        <p:nvSpPr>
          <p:cNvPr id="6" name="מציין מיקום תוכן 5">
            <a:extLst>
              <a:ext uri="{FF2B5EF4-FFF2-40B4-BE49-F238E27FC236}">
                <a16:creationId xmlns:a16="http://schemas.microsoft.com/office/drawing/2014/main" id="{E37D9414-950B-3FFA-838D-AC2CFE24B019}"/>
              </a:ext>
            </a:extLst>
          </p:cNvPr>
          <p:cNvSpPr>
            <a:spLocks noGrp="1"/>
          </p:cNvSpPr>
          <p:nvPr>
            <p:ph sz="quarter" idx="4"/>
          </p:nvPr>
        </p:nvSpPr>
        <p:spPr>
          <a:xfrm>
            <a:off x="7165937" y="1733684"/>
            <a:ext cx="4338674" cy="4500206"/>
          </a:xfrm>
        </p:spPr>
        <p:txBody>
          <a:bodyPr>
            <a:normAutofit fontScale="32500" lnSpcReduction="20000"/>
          </a:bodyPr>
          <a:lstStyle/>
          <a:p>
            <a:r>
              <a:rPr lang="he-IL" sz="5500" dirty="0"/>
              <a:t>א אֵל נְקָמוֹת יְהֹוָה אֵל נְקָמוֹת הוֹפִיַע:</a:t>
            </a:r>
          </a:p>
          <a:p>
            <a:r>
              <a:rPr lang="he-IL" sz="5500" dirty="0"/>
              <a:t>ב הִנָּשֵׂא שֹׁפֵט הָאָרֶץ הָשֵׁב גְּמוּל עַל גֵּאִים:</a:t>
            </a:r>
          </a:p>
          <a:p>
            <a:r>
              <a:rPr lang="he-IL" sz="5500" dirty="0"/>
              <a:t>ג עַד מָתַי רְשָׁעִים יְהֹוָה עַד מָתַי רְשָׁעִים יַעֲלֹזוּ:</a:t>
            </a:r>
          </a:p>
          <a:p>
            <a:r>
              <a:rPr lang="he-IL" sz="5500" dirty="0"/>
              <a:t>ד יַבִּיעוּ יְדַבְּרוּ עָתָק </a:t>
            </a:r>
            <a:r>
              <a:rPr lang="he-IL" sz="5500" dirty="0" err="1"/>
              <a:t>יִתְאַמְּרו</a:t>
            </a:r>
            <a:r>
              <a:rPr lang="he-IL" sz="5500" dirty="0"/>
              <a:t>ּ כָּל פֹּעֲלֵי אָוֶן:</a:t>
            </a:r>
          </a:p>
          <a:p>
            <a:r>
              <a:rPr lang="he-IL" sz="5500" dirty="0"/>
              <a:t>ה עַמְּךָ יְהֹוָה יְדַכְּאוּ וְנַחֲלָתְךָ יְעַנּוּ:</a:t>
            </a:r>
          </a:p>
          <a:p>
            <a:r>
              <a:rPr lang="he-IL" sz="5500" dirty="0"/>
              <a:t>ו אַלְמָנָה וְגֵר יַהֲרֹגוּ וִיתוֹמִים יְרַצֵּחוּ:</a:t>
            </a:r>
          </a:p>
          <a:p>
            <a:r>
              <a:rPr lang="he-IL" sz="5500" dirty="0"/>
              <a:t>ז וַיֹּאמְרוּ לֹא יִרְאֶה יָּהּ וְלֹא יָבִין </a:t>
            </a:r>
            <a:r>
              <a:rPr lang="he-IL" sz="5500" dirty="0" err="1"/>
              <a:t>אֱלֹהֵי</a:t>
            </a:r>
            <a:r>
              <a:rPr lang="he-IL" sz="5500" dirty="0"/>
              <a:t> יַעֲקֹב:</a:t>
            </a:r>
          </a:p>
          <a:p>
            <a:r>
              <a:rPr lang="he-IL" sz="5500" dirty="0"/>
              <a:t>ח בִּינוּ בֹּעֲרִים בָּעָם וּכְסִילִים מָתַי תַּשְׂכִּילוּ:</a:t>
            </a:r>
          </a:p>
          <a:p>
            <a:r>
              <a:rPr lang="he-IL" sz="5500" dirty="0"/>
              <a:t>ט הֲנֹטַע אֹזֶן הֲלֹא יִשְׁמָע אִם יֹצֵר עַיִן הֲלֹא יַבִּיט:</a:t>
            </a:r>
          </a:p>
          <a:p>
            <a:r>
              <a:rPr lang="he-IL" sz="5500" dirty="0"/>
              <a:t>י </a:t>
            </a:r>
            <a:r>
              <a:rPr lang="he-IL" sz="5500" dirty="0" err="1"/>
              <a:t>הֲיֹסֵר</a:t>
            </a:r>
            <a:r>
              <a:rPr lang="he-IL" sz="5500" dirty="0"/>
              <a:t> גּוֹיִם הֲלֹא יוֹכִיחַ הַמְלַמֵּד אָדָם דָּעַת:</a:t>
            </a:r>
          </a:p>
          <a:p>
            <a:r>
              <a:rPr lang="he-IL" sz="5500" dirty="0"/>
              <a:t>יא יְהֹוָה יֹדֵעַ מַחְשְׁבוֹת אָדָם כִּי הֵמָּה הָבֶל:</a:t>
            </a:r>
          </a:p>
          <a:p>
            <a:endParaRPr lang="he-IL" dirty="0"/>
          </a:p>
        </p:txBody>
      </p:sp>
    </p:spTree>
    <p:extLst>
      <p:ext uri="{BB962C8B-B14F-4D97-AF65-F5344CB8AC3E}">
        <p14:creationId xmlns:p14="http://schemas.microsoft.com/office/powerpoint/2010/main" val="3108953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14BBBC-1750-6DCE-86AF-A62D50D74689}"/>
              </a:ext>
            </a:extLst>
          </p:cNvPr>
          <p:cNvSpPr>
            <a:spLocks noGrp="1"/>
          </p:cNvSpPr>
          <p:nvPr>
            <p:ph type="title"/>
          </p:nvPr>
        </p:nvSpPr>
        <p:spPr/>
        <p:txBody>
          <a:bodyPr/>
          <a:lstStyle/>
          <a:p>
            <a:r>
              <a:rPr lang="he-IL" dirty="0"/>
              <a:t>וַנְּהִי בְעֵינֵינוּ כַּחֲגָבִים וְכֵן הָיִינוּ בְּעֵינֵיהֶם</a:t>
            </a:r>
          </a:p>
        </p:txBody>
      </p:sp>
      <p:sp>
        <p:nvSpPr>
          <p:cNvPr id="3" name="מציין מיקום טקסט 2">
            <a:extLst>
              <a:ext uri="{FF2B5EF4-FFF2-40B4-BE49-F238E27FC236}">
                <a16:creationId xmlns:a16="http://schemas.microsoft.com/office/drawing/2014/main" id="{108BED22-2DC9-98BE-C3E9-5F35D27CCD52}"/>
              </a:ext>
            </a:extLst>
          </p:cNvPr>
          <p:cNvSpPr>
            <a:spLocks noGrp="1"/>
          </p:cNvSpPr>
          <p:nvPr>
            <p:ph type="body" idx="1"/>
          </p:nvPr>
        </p:nvSpPr>
        <p:spPr/>
        <p:txBody>
          <a:bodyPr/>
          <a:lstStyle/>
          <a:p>
            <a:r>
              <a:rPr lang="he-IL" dirty="0"/>
              <a:t>במדבר י"ג/ל"ג</a:t>
            </a:r>
          </a:p>
        </p:txBody>
      </p:sp>
    </p:spTree>
    <p:extLst>
      <p:ext uri="{BB962C8B-B14F-4D97-AF65-F5344CB8AC3E}">
        <p14:creationId xmlns:p14="http://schemas.microsoft.com/office/powerpoint/2010/main" val="139103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EA00D031-64C8-F0E9-DF3E-8B2C5034D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8" y="0"/>
            <a:ext cx="12133384" cy="6858000"/>
          </a:xfrm>
          <a:prstGeom prst="rect">
            <a:avLst/>
          </a:prstGeom>
        </p:spPr>
      </p:pic>
    </p:spTree>
    <p:extLst>
      <p:ext uri="{BB962C8B-B14F-4D97-AF65-F5344CB8AC3E}">
        <p14:creationId xmlns:p14="http://schemas.microsoft.com/office/powerpoint/2010/main" val="232784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0EAFF724-7263-4B1B-6EDB-DA2563B1AF6B}"/>
              </a:ext>
            </a:extLst>
          </p:cNvPr>
          <p:cNvSpPr>
            <a:spLocks noGrp="1"/>
          </p:cNvSpPr>
          <p:nvPr>
            <p:ph type="body" idx="1"/>
          </p:nvPr>
        </p:nvSpPr>
        <p:spPr>
          <a:xfrm>
            <a:off x="2589212" y="251927"/>
            <a:ext cx="8915399" cy="5657983"/>
          </a:xfrm>
        </p:spPr>
        <p:txBody>
          <a:bodyPr>
            <a:normAutofit/>
          </a:bodyPr>
          <a:lstStyle/>
          <a:p>
            <a:r>
              <a:rPr lang="he-IL" dirty="0"/>
              <a:t>יְבָאֵר שֶׁלַּנָּשִׁים יֵשׁ </a:t>
            </a:r>
            <a:r>
              <a:rPr lang="he-IL" b="1" dirty="0" err="1"/>
              <a:t>כֹּח</a:t>
            </a:r>
            <a:r>
              <a:rPr lang="he-IL" b="1" dirty="0"/>
              <a:t>ַ </a:t>
            </a:r>
            <a:r>
              <a:rPr lang="he-IL" b="1" dirty="0" err="1"/>
              <a:t>מְיֻחָד</a:t>
            </a:r>
            <a:r>
              <a:rPr lang="he-IL" b="1" dirty="0"/>
              <a:t> לְהַרְגִּישׁ בְּצוּרָה חֲזָקָה אֶת הַדְּבֵקוּת בְּהַשֵּׁם יִתְבָּרַךְ </a:t>
            </a:r>
            <a:r>
              <a:rPr lang="he-IL" dirty="0"/>
              <a:t>וְשֶׁזֶּה גַּם נוֹתֵן לָהֶם </a:t>
            </a:r>
            <a:r>
              <a:rPr lang="he-IL" dirty="0" err="1"/>
              <a:t>כֹּח</a:t>
            </a:r>
            <a:r>
              <a:rPr lang="he-IL" dirty="0"/>
              <a:t>ַ </a:t>
            </a:r>
            <a:r>
              <a:rPr lang="he-IL" dirty="0" err="1"/>
              <a:t>מְיֻחָד</a:t>
            </a:r>
            <a:r>
              <a:rPr lang="he-IL" dirty="0"/>
              <a:t> בִּתְפִלָּה וּבֵאוּר לְפִי זֶה בְּמַאֲמַר חֲכָמֵינוּ </a:t>
            </a:r>
            <a:r>
              <a:rPr lang="he-IL" dirty="0" err="1"/>
              <a:t>זִכְרוֹנָם</a:t>
            </a:r>
            <a:r>
              <a:rPr lang="he-IL" dirty="0"/>
              <a:t> לִבְרָכָה שֶׁשָּׂרָה אִמֵּנוּ בַּנְּבוּאָה הָיָה </a:t>
            </a:r>
            <a:r>
              <a:rPr lang="he-IL" dirty="0" err="1"/>
              <a:t>כֹּחָה</a:t>
            </a:r>
            <a:r>
              <a:rPr lang="he-IL" dirty="0"/>
              <a:t>ּ יוֹתֵר מֵאַבְרָהָם אָבִינוּ וּבֵאוּר בַּכָּתוּב בַּהֲכָנוֹת לְמַתַּן תּוֹרָה כֹּה תֹאמַר לְבֵית יַעֲקֹב וְתַגֵּיד לִבְנֵי יִשְׂרָאֵל </a:t>
            </a:r>
            <a:r>
              <a:rPr lang="he-IL" b="1" dirty="0"/>
              <a:t>שֶׁהִקְדִּים נָשִׁים לַגְּבָרִים</a:t>
            </a:r>
            <a:endParaRPr lang="en-US" b="1" dirty="0"/>
          </a:p>
          <a:p>
            <a:r>
              <a:rPr lang="he-IL" dirty="0" err="1"/>
              <a:t>בְּעִנְיַן</a:t>
            </a:r>
            <a:r>
              <a:rPr lang="he-IL" dirty="0"/>
              <a:t> </a:t>
            </a:r>
            <a:r>
              <a:rPr lang="he-IL" dirty="0" err="1"/>
              <a:t>הַכֹּח</a:t>
            </a:r>
            <a:r>
              <a:rPr lang="he-IL" dirty="0"/>
              <a:t>ַ </a:t>
            </a:r>
            <a:r>
              <a:rPr lang="he-IL" dirty="0" err="1"/>
              <a:t>הַמְיֻחָד</a:t>
            </a:r>
            <a:r>
              <a:rPr lang="he-IL" dirty="0"/>
              <a:t> שֶׁיֵּשׁ לְנָשִׁים בִּתְפִלָּה יְבָאֵר שֶׁקָּשׁוּר זֶה </a:t>
            </a:r>
            <a:r>
              <a:rPr lang="he-IL" dirty="0" err="1"/>
              <a:t>לְכֹח</a:t>
            </a:r>
            <a:r>
              <a:rPr lang="he-IL" dirty="0"/>
              <a:t>ַ </a:t>
            </a:r>
            <a:r>
              <a:rPr lang="he-IL" dirty="0" err="1"/>
              <a:t>מְיֻחָד</a:t>
            </a:r>
            <a:r>
              <a:rPr lang="he-IL" dirty="0"/>
              <a:t> שֶׁיֵּשׁ לְנָשִׁים בִּדְבֵקוּת הַנֶּפֶשׁ בְּהַשֵּׁם יִתְבָּרַךְ שֶׁהוּא דָּבָר הַמּוֹעִיל מְאֹד </a:t>
            </a:r>
            <a:r>
              <a:rPr lang="he-IL" dirty="0" err="1"/>
              <a:t>לַיְכֹלֶת</a:t>
            </a:r>
            <a:r>
              <a:rPr lang="he-IL" dirty="0"/>
              <a:t> לְהִתְפַּלֵּל וְגַם </a:t>
            </a:r>
            <a:r>
              <a:rPr lang="he-IL" dirty="0" err="1"/>
              <a:t>לַכֹּח</a:t>
            </a:r>
            <a:r>
              <a:rPr lang="he-IL" dirty="0"/>
              <a:t>ַ שֶׁל קִבּוּל תְּפִלָּה</a:t>
            </a:r>
            <a:endParaRPr lang="en-US" dirty="0"/>
          </a:p>
          <a:p>
            <a:r>
              <a:rPr lang="he-IL" dirty="0"/>
              <a:t>א. לְעֵיל בְּפֶרֶק קוֹדֵם נִתְבָּאֵר בַּאֲרִיכוּת שֶׁלַּנָּשִׁים יֵשׁ </a:t>
            </a:r>
            <a:r>
              <a:rPr lang="he-IL" dirty="0" err="1"/>
              <a:t>כֹּח</a:t>
            </a:r>
            <a:r>
              <a:rPr lang="he-IL" dirty="0"/>
              <a:t>ַ </a:t>
            </a:r>
            <a:r>
              <a:rPr lang="he-IL" dirty="0" err="1"/>
              <a:t>מְיֻחָד</a:t>
            </a:r>
            <a:r>
              <a:rPr lang="he-IL" dirty="0"/>
              <a:t> </a:t>
            </a:r>
            <a:r>
              <a:rPr lang="he-IL" dirty="0" err="1"/>
              <a:t>בְּעִנְיַן</a:t>
            </a:r>
            <a:r>
              <a:rPr lang="he-IL" dirty="0"/>
              <a:t> הַתְּפִלָּה לְהַשֵּׁם יִתְבָּרַךְ אֲבָל יֵשׁ לְהָבִיא בָּזֶה עוֹד שֶׁיֵּשׁ עִנְיָן יוֹתֵר שָׁרְשִׁי </a:t>
            </a:r>
            <a:r>
              <a:rPr lang="he-IL" b="1" dirty="0"/>
              <a:t>וְהוּא דְּבֵקוּת הַנְּשָׁמָה וְהַרְגָּשַׁת חִבּוּרָהּ אֶל הַשֵּׁם יִתְבָּרַךְ שֶׁגַּם בָּזֶה לְנָשִׁים יֵשׁ </a:t>
            </a:r>
            <a:r>
              <a:rPr lang="he-IL" b="1" dirty="0" err="1"/>
              <a:t>כֹּח</a:t>
            </a:r>
            <a:r>
              <a:rPr lang="he-IL" b="1" dirty="0"/>
              <a:t>ַ </a:t>
            </a:r>
            <a:r>
              <a:rPr lang="he-IL" b="1" dirty="0" err="1"/>
              <a:t>מְיֻחָד</a:t>
            </a:r>
            <a:r>
              <a:rPr lang="he-IL" dirty="0"/>
              <a:t> כְּמוֹ שֶׁיִּתְבָּאֵר בַּאֲרִיכוּת כָּאן בְּפֶרֶק שֵׁנִי.</a:t>
            </a:r>
            <a:endParaRPr lang="en-US" dirty="0"/>
          </a:p>
          <a:p>
            <a:endParaRPr lang="he-IL" dirty="0"/>
          </a:p>
        </p:txBody>
      </p:sp>
    </p:spTree>
    <p:extLst>
      <p:ext uri="{BB962C8B-B14F-4D97-AF65-F5344CB8AC3E}">
        <p14:creationId xmlns:p14="http://schemas.microsoft.com/office/powerpoint/2010/main" val="341235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73E31-AF6B-F45E-B640-F4F58EA72592}"/>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EB761093-8047-2CFE-5745-8F0C283B9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45614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A1F15-5DB6-76F3-9B01-1FA92FEDBFFD}"/>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D8D857B7-7769-48FF-2733-853ABEF72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21" y="0"/>
            <a:ext cx="11935558" cy="6858000"/>
          </a:xfrm>
          <a:prstGeom prst="rect">
            <a:avLst/>
          </a:prstGeom>
        </p:spPr>
      </p:pic>
    </p:spTree>
    <p:extLst>
      <p:ext uri="{BB962C8B-B14F-4D97-AF65-F5344CB8AC3E}">
        <p14:creationId xmlns:p14="http://schemas.microsoft.com/office/powerpoint/2010/main" val="402662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679E7-0294-CE67-0B56-1E5EC2BEDE70}"/>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9647A9FF-0678-A714-18AE-64C3E6B38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0517393"/>
      </p:ext>
    </p:extLst>
  </p:cSld>
  <p:clrMapOvr>
    <a:masterClrMapping/>
  </p:clrMapOvr>
</p:sld>
</file>

<file path=ppt/theme/theme1.xml><?xml version="1.0" encoding="utf-8"?>
<a:theme xmlns:a="http://schemas.openxmlformats.org/drawingml/2006/main" name="עשן מתפתל">
  <a:themeElements>
    <a:clrScheme name="עשן מתפתל">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658</TotalTime>
  <Words>855</Words>
  <Application>Microsoft Office PowerPoint</Application>
  <PresentationFormat>מסך רחב</PresentationFormat>
  <Paragraphs>53</Paragraphs>
  <Slides>21</Slides>
  <Notes>5</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21</vt:i4>
      </vt:variant>
    </vt:vector>
  </HeadingPairs>
  <TitlesOfParts>
    <vt:vector size="28" baseType="lpstr">
      <vt:lpstr>Arial</vt:lpstr>
      <vt:lpstr>Calibri</vt:lpstr>
      <vt:lpstr>Calibri Light</vt:lpstr>
      <vt:lpstr>Century Gothic</vt:lpstr>
      <vt:lpstr>Segoe UI Light</vt:lpstr>
      <vt:lpstr>Wingdings 3</vt:lpstr>
      <vt:lpstr>עשן מתפתל</vt:lpstr>
      <vt:lpstr>מעלת תפילת הנשים-הדרכה לתפילה בשפיכת הלב</vt:lpstr>
      <vt:lpstr>א מִזְמוֹר לְתוֹדָה הָרִיעוּ לַיהֹוָה כָּל הָאָרֶץ: ב עִבְדוּ אֶת יְהֹוָה בְּשִׂמְחָה בֹּאוּ לְפָנָיו בִּרְנָנָה: ג דְּעוּ כִּי יְהֹוָה הוּא אֱלֹהִים הוּא עָשָׂנוּ (וְלֹא) [וְלוֹ] אֲנַחְנוּ עַמּוֹ וְצֹאן מַרְעִיתוֹ: ד בֹּאוּ שְׁעָרָיו בְּתוֹדָה חֲצֵרֹתָיו בִּתְהִלָּה הוֹדוּ לוֹ בָּרְכוּ שְׁמוֹ: ה כִּי טוֹב יְהֹוָה לְעוֹלָם חַסְדּוֹ וְעַד דֹּר וָדֹר אֱמוּנָתוֹ:</vt:lpstr>
      <vt:lpstr>אל נקמות ה'/תהילים צ"ד </vt:lpstr>
      <vt:lpstr>וַנְּהִי בְעֵינֵינוּ כַּחֲגָבִים וְכֵן הָיִינוּ בְּעֵינֵיהֶם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מי היא שרה שנירר?</vt:lpstr>
      <vt:lpstr>אופן ההוראה והדוגמה האישית</vt:lpstr>
      <vt:lpstr>שפיכת הלב בתפילה: </vt:lpstr>
      <vt:lpstr>דבקות הנפש והמחשבה בה': </vt:lpstr>
      <vt:lpstr>צוואתה של שרה שנירר</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איריס זנזורי</dc:creator>
  <cp:lastModifiedBy>איריס זנזורי</cp:lastModifiedBy>
  <cp:revision>10</cp:revision>
  <dcterms:created xsi:type="dcterms:W3CDTF">2025-06-17T06:14:26Z</dcterms:created>
  <dcterms:modified xsi:type="dcterms:W3CDTF">2025-06-17T17:12:38Z</dcterms:modified>
</cp:coreProperties>
</file>